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7" r:id="rId1"/>
  </p:sldMasterIdLst>
  <p:notesMasterIdLst>
    <p:notesMasterId r:id="rId56"/>
  </p:notesMasterIdLst>
  <p:sldIdLst>
    <p:sldId id="256" r:id="rId2"/>
    <p:sldId id="257" r:id="rId3"/>
    <p:sldId id="269" r:id="rId4"/>
    <p:sldId id="270" r:id="rId5"/>
    <p:sldId id="304" r:id="rId6"/>
    <p:sldId id="272" r:id="rId7"/>
    <p:sldId id="305" r:id="rId8"/>
    <p:sldId id="276" r:id="rId9"/>
    <p:sldId id="278" r:id="rId10"/>
    <p:sldId id="277" r:id="rId11"/>
    <p:sldId id="280" r:id="rId12"/>
    <p:sldId id="279" r:id="rId13"/>
    <p:sldId id="281" r:id="rId14"/>
    <p:sldId id="282" r:id="rId15"/>
    <p:sldId id="283" r:id="rId16"/>
    <p:sldId id="284" r:id="rId17"/>
    <p:sldId id="259" r:id="rId18"/>
    <p:sldId id="285" r:id="rId19"/>
    <p:sldId id="286" r:id="rId20"/>
    <p:sldId id="288" r:id="rId21"/>
    <p:sldId id="265" r:id="rId22"/>
    <p:sldId id="289" r:id="rId23"/>
    <p:sldId id="290" r:id="rId24"/>
    <p:sldId id="287" r:id="rId25"/>
    <p:sldId id="266" r:id="rId26"/>
    <p:sldId id="292" r:id="rId27"/>
    <p:sldId id="291" r:id="rId28"/>
    <p:sldId id="293" r:id="rId29"/>
    <p:sldId id="306" r:id="rId30"/>
    <p:sldId id="308" r:id="rId31"/>
    <p:sldId id="295" r:id="rId32"/>
    <p:sldId id="296" r:id="rId33"/>
    <p:sldId id="297" r:id="rId34"/>
    <p:sldId id="307" r:id="rId35"/>
    <p:sldId id="267" r:id="rId36"/>
    <p:sldId id="301" r:id="rId37"/>
    <p:sldId id="298" r:id="rId38"/>
    <p:sldId id="299" r:id="rId39"/>
    <p:sldId id="268" r:id="rId40"/>
    <p:sldId id="300" r:id="rId41"/>
    <p:sldId id="302" r:id="rId42"/>
    <p:sldId id="303" r:id="rId43"/>
    <p:sldId id="262" r:id="rId44"/>
    <p:sldId id="309" r:id="rId45"/>
    <p:sldId id="273" r:id="rId46"/>
    <p:sldId id="311" r:id="rId47"/>
    <p:sldId id="310" r:id="rId48"/>
    <p:sldId id="312" r:id="rId49"/>
    <p:sldId id="313" r:id="rId50"/>
    <p:sldId id="314" r:id="rId51"/>
    <p:sldId id="315" r:id="rId52"/>
    <p:sldId id="316" r:id="rId53"/>
    <p:sldId id="317" r:id="rId54"/>
    <p:sldId id="263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482" autoAdjust="0"/>
  </p:normalViewPr>
  <p:slideViewPr>
    <p:cSldViewPr snapToGrid="0" snapToObjects="1">
      <p:cViewPr varScale="1">
        <p:scale>
          <a:sx n="66" d="100"/>
          <a:sy n="66" d="100"/>
        </p:scale>
        <p:origin x="-26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6DA91-DC48-AC44-A671-A7A29F06F7A0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918C6-3D83-B046-A2A4-2D521BF6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07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4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For the training data, compute the registration between all pairs of surfaces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For each label in the training set, compute the probability with which that label maps to all other labels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Use non-zero probability labels as the classifier search space.  Generate 180 classifiers (1 per label, where classes are the search space generated via training surface registration)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For a test brain vertex, compute set of labels it maps to.  Choose most frequently mapped to label – use this classifier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Compute intersection of mapping sets (red and blue) and use these frequencies to weight classifier probabilities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Computed homogeneity as the mean intra-regional feature correlation for all regions within a given map, averaged across subjects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expect Surface registration to have similar homogeneity to training maps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Although marginal, lends evidence to the idea that HCP maps do not BEST explain connectivity features, if we can improve upon the homogeneity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Computed homogeneity as the mean intra-regional feature correlation for all regions within a given map, averaged across subjects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expect Surface registration to have similar homogeneity to training maps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Although marginal, lends evidence to the idea that HCP maps do not BEST explain connectivity features, if we can improve upon the homogeneity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Sensorimotor network (SMN), Salience Network (SN), Executive Control Network (ECN), Default Mode Network (DMN)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PGa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PGp</a:t>
            </a:r>
            <a:r>
              <a:rPr lang="en-US" baseline="0" dirty="0" smtClean="0"/>
              <a:t> are the two most posterior sub-regions of the IPL as defined by the Casper’s probabilistic histological atlas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Identified using multivariate approach based on </a:t>
            </a:r>
            <a:r>
              <a:rPr lang="en-US" baseline="0" dirty="0" err="1" smtClean="0"/>
              <a:t>Mahalanobis</a:t>
            </a:r>
            <a:r>
              <a:rPr lang="en-US" baseline="0" dirty="0" smtClean="0"/>
              <a:t> distance between feature vectors describing each cortical region (Schleicher 2009)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PGa</a:t>
            </a:r>
            <a:r>
              <a:rPr lang="en-US" baseline="0" dirty="0" smtClean="0"/>
              <a:t> located on the angular </a:t>
            </a:r>
            <a:r>
              <a:rPr lang="en-US" baseline="0" dirty="0" err="1" smtClean="0"/>
              <a:t>gyrus</a:t>
            </a:r>
            <a:r>
              <a:rPr lang="en-US" baseline="0" dirty="0" smtClean="0"/>
              <a:t> and extends into the inferior parietal sulcus, shares caudal border with </a:t>
            </a:r>
            <a:r>
              <a:rPr lang="en-US" baseline="0" dirty="0" err="1" smtClean="0"/>
              <a:t>PGp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PGp</a:t>
            </a:r>
            <a:r>
              <a:rPr lang="en-US" baseline="0" dirty="0" smtClean="0"/>
              <a:t> does not extend to the </a:t>
            </a:r>
            <a:r>
              <a:rPr lang="en-US" baseline="0" dirty="0" err="1" smtClean="0"/>
              <a:t>Sylvian</a:t>
            </a:r>
            <a:r>
              <a:rPr lang="en-US" baseline="0" dirty="0" smtClean="0"/>
              <a:t> fissure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Sensorimotor network (SMN), Salience Network (SN), Executive Control Network (ECN), Default Mode Network (DMN)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Wang et al.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Identified 5 </a:t>
            </a:r>
            <a:r>
              <a:rPr lang="en-US" dirty="0" err="1" smtClean="0"/>
              <a:t>subregions</a:t>
            </a:r>
            <a:r>
              <a:rPr lang="en-US" dirty="0" smtClean="0"/>
              <a:t> using </a:t>
            </a:r>
            <a:r>
              <a:rPr lang="en-US" dirty="0" err="1" smtClean="0"/>
              <a:t>dMRI</a:t>
            </a:r>
            <a:r>
              <a:rPr lang="en-US" dirty="0" smtClean="0"/>
              <a:t> and 7 </a:t>
            </a:r>
            <a:r>
              <a:rPr lang="en-US" dirty="0" err="1" smtClean="0"/>
              <a:t>subregions</a:t>
            </a:r>
            <a:r>
              <a:rPr lang="en-US" baseline="0" dirty="0" smtClean="0"/>
              <a:t> using resting-state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just received the </a:t>
            </a:r>
            <a:r>
              <a:rPr lang="en-US" dirty="0" err="1" smtClean="0"/>
              <a:t>Juliech</a:t>
            </a:r>
            <a:r>
              <a:rPr lang="en-US" dirty="0" smtClean="0"/>
              <a:t> atlas surface maps 2 days ago from </a:t>
            </a:r>
            <a:r>
              <a:rPr lang="en-US" dirty="0" err="1" smtClean="0"/>
              <a:t>Mohlberg</a:t>
            </a:r>
            <a:r>
              <a:rPr lang="en-US" baseline="0" dirty="0" smtClean="0"/>
              <a:t> – have not yet had a chance to compare borders / connectivity profiles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Wang et al.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Identified 5 </a:t>
            </a:r>
            <a:r>
              <a:rPr lang="en-US" dirty="0" err="1" smtClean="0"/>
              <a:t>subregions</a:t>
            </a:r>
            <a:r>
              <a:rPr lang="en-US" dirty="0" smtClean="0"/>
              <a:t> using </a:t>
            </a:r>
            <a:r>
              <a:rPr lang="en-US" dirty="0" err="1" smtClean="0"/>
              <a:t>dMRI</a:t>
            </a:r>
            <a:r>
              <a:rPr lang="en-US" dirty="0" smtClean="0"/>
              <a:t> and 7 </a:t>
            </a:r>
            <a:r>
              <a:rPr lang="en-US" dirty="0" err="1" smtClean="0"/>
              <a:t>subregions</a:t>
            </a:r>
            <a:r>
              <a:rPr lang="en-US" baseline="0" dirty="0" smtClean="0"/>
              <a:t> using resting-state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At each iteration, a sample has the opportunity to stay in the current cluster its in, join a different cluster or create a new cluster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of these are chosen with probability according to how the log-probability of the whole parcellation changes if that option is picked, via Gibb’s sampling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Surface registration matches the cortical geometry well, but generally does not take into account other features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Exceptions are ANTS and MSM, which can include myelin density, curvature, thickness as features to drive the registration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After surface registration, give each point on the source volume cortex the label to which it maps in an atlas,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OR some maximum probability assignment if registered to a library of template images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This works well in generating new maps for subjects, but label assignments do no include connectivity information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Our hypothesis was that connectivity information, such as structural and functional connectivity features, should also drive the assignment of cortical labels to unlabeled points on the cortex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What have we done to fix these problems</a:t>
            </a:r>
          </a:p>
          <a:p>
            <a:pPr lvl="1"/>
            <a:r>
              <a:rPr lang="en-US" dirty="0" smtClean="0"/>
              <a:t>Modify probtrackx2 to accept new surface</a:t>
            </a:r>
          </a:p>
          <a:p>
            <a:pPr lvl="2"/>
            <a:r>
              <a:rPr lang="en-US" dirty="0" smtClean="0"/>
              <a:t>Add check for inward / outward flow</a:t>
            </a:r>
          </a:p>
          <a:p>
            <a:pPr lvl="1"/>
            <a:r>
              <a:rPr lang="en-US" dirty="0" smtClean="0"/>
              <a:t>Enforce initial tracking direction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If interested in doing network connectivity analyses, labeling should reflect the underlying connectivity structure, so that you’re “comparing apples to apples”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Cortical</a:t>
            </a:r>
            <a:r>
              <a:rPr lang="en-US" baseline="0" dirty="0" smtClean="0"/>
              <a:t> Field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neurons and synapses within an area perform co-operative computation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Cortical Field Activation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WEAK: Neurons in cortex change biochemical activity in large distinct ensemble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is the resolution of these behavioral changes?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Begs the questions of – HOW MANY REGIONS ARE THERE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Only says that the field if the largest functional region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STRONG: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Cortical</a:t>
            </a:r>
            <a:r>
              <a:rPr lang="en-US" baseline="0" dirty="0" smtClean="0"/>
              <a:t> Field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neurons and synapses within an area perform co-operative computation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Cortical Field Activation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WEAK: Neurons in cortex change biochemical activity in large distinct ensemble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is the resolution of these behavioral changes?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Begs the questions of – HOW MANY REGIONS ARE THERE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Only says that the field if the largest functional region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STRONG: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incorporating the ICA</a:t>
            </a:r>
            <a:r>
              <a:rPr lang="en-US" baseline="0" dirty="0" smtClean="0"/>
              <a:t> network probabilities into the model (whatever the model happens to be), we are informing structural-connectivity derived parcellations using resting state network membership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features themselves form a local similarity measure i.e. clusters are compact, so local similarity defined by the cluster neighbor of a vertex, but the ICA networks span the whole brain, so act as a non-local source of information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Merging both local and non-local information from both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Cortical</a:t>
            </a:r>
            <a:r>
              <a:rPr lang="en-US" baseline="0" dirty="0" smtClean="0"/>
              <a:t> Field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neurons and synapses within an area perform co-operative computation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Cortical Field Activation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WEAK: Neurons in cortex change biochemical activity in large distinct ensemble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is the resolution of these behavioral changes?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Begs the questions of – HOW MANY REGIONS ARE THERE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Only says that the field if the largest functional region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STRONG: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Cortical</a:t>
            </a:r>
            <a:r>
              <a:rPr lang="en-US" baseline="0" dirty="0" smtClean="0"/>
              <a:t> Field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neurons and synapses within an area perform co-operative computation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Cortical Field Activation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WEAK: Neurons in cortex change biochemical activity in large distinct ensemble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is the resolution of these behavioral changes?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Begs the questions of – HOW MANY REGIONS ARE THERE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Only says that the field if the largest functional region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STRONG: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Cortical</a:t>
            </a:r>
            <a:r>
              <a:rPr lang="en-US" baseline="0" dirty="0" smtClean="0"/>
              <a:t> Field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neurons and synapses within an area perform co-operative computation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Cortical Field Activation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WEAK: Neurons in cortex change biochemical activity in large distinct ensemble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is the resolution of these behavioral changes?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Begs the questions of – HOW MANY REGIONS ARE THERE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Only says that the field if the largest functional region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STRONG: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Cortical</a:t>
            </a:r>
            <a:r>
              <a:rPr lang="en-US" baseline="0" dirty="0" smtClean="0"/>
              <a:t> Field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neurons and synapses within an area perform co-operative computation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Cortical Field Activation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WEAK: Neurons in cortex change biochemical activity in large distinct ensemble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is the resolution of these behavioral changes?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Begs the questions of – HOW MANY REGIONS ARE THERE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Only says that the field if the largest functional region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STRONG: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Cortical</a:t>
            </a:r>
            <a:r>
              <a:rPr lang="en-US" baseline="0" dirty="0" smtClean="0"/>
              <a:t> Field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neurons and synapses within an area perform co-operative computation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Cortical Field Activation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WEAK: Neurons in cortex change biochemical activity in large distinct ensemble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is the resolution of these behavioral changes?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Begs the questions of – HOW MANY REGIONS ARE THERE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Only says that the field if the largest functional region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STRONG: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For every run of a CBP algorithm, labeling is random – that is, the value assignments to each cluster are random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Left with the problem of having to “match” corresponding regions across subjects to identify homologous areas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Some methods make use of population information and propagate that information onto individual subjects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Joint spectral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For every run of a CBP algorithm, labeling is random – that is, the value assignments to each cluster are random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Left with the problem of having to “match” corresponding regions across subjects to identify homologous areas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Some clustering algorithms are computational inefficient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non-parametric clustering methods (ddCRP)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Some methods make use of population information and propagate that information onto individual subjects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Joint </a:t>
            </a:r>
            <a:r>
              <a:rPr lang="en-US" baseline="0" smtClean="0"/>
              <a:t>spectral clustering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Surface registration matches the cortical geometry well, but generally does not take into account other features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Exceptions are ANTS and MSM, which can include myelin density, curvature, thickness as features to drive the registration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After surface registration, give each point on the source volume cortex the label to which it maps in an atlas,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OR some maximum probability assignment if registered to a library of template images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This works well in generating new maps for subjects, but label assignments do no include connectivity information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Our hypothesis was that connectivity information, such as structural and functional connectivity features, should also drive the assignment of cortical labels to unlabeled points on the </a:t>
            </a:r>
            <a:r>
              <a:rPr lang="en-US" baseline="0" dirty="0" smtClean="0"/>
              <a:t>cortex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For the training data, compute the registration between all pairs of surfaces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For each label in the training set, compute the probability with which that label maps to all other labels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Use non-zero probability labels as the classifier search space.  Generate 180 classifiers (1 per label, where classes are the search space generated via training surface registration)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For a test brain vertex, compute set of labels it maps to.  Choose most frequently mapped to label – use this classifier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Compute intersection of mapping sets (red and blue) and use these frequencies to weight classifier probabilities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Home.png"/>
          <p:cNvPicPr>
            <a:picLocks noChangeAspect="1"/>
          </p:cNvPicPr>
          <p:nvPr/>
        </p:nvPicPr>
        <p:blipFill>
          <a:blip r:embed="rId2"/>
          <a:srcRect t="-93973"/>
          <a:stretch>
            <a:fillRect/>
          </a:stretch>
        </p:blipFill>
        <p:spPr>
          <a:xfrm>
            <a:off x="179294" y="1183341"/>
            <a:ext cx="8787384" cy="527672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3" y="2168338"/>
            <a:ext cx="8307387" cy="161925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3" y="3810000"/>
            <a:ext cx="8307387" cy="753036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DirectionalButtons-RightOnl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266" y="533400"/>
            <a:ext cx="752475" cy="352425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466850"/>
            <a:ext cx="8308039" cy="1128432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7224" y="2623296"/>
            <a:ext cx="4717676" cy="383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213" y="2770187"/>
            <a:ext cx="3429093" cy="35768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182880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110F-3F4E-48D9-B8AA-5D0E825AFDBA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298140" y="1169894"/>
            <a:ext cx="3671047" cy="52760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2880" y="1169894"/>
            <a:ext cx="8787384" cy="2106706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82880" y="3281082"/>
            <a:ext cx="8787384" cy="3174582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3329268"/>
            <a:ext cx="8346141" cy="1014132"/>
          </a:xfrm>
        </p:spPr>
        <p:txBody>
          <a:bodyPr anchor="b"/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4343399"/>
            <a:ext cx="8346141" cy="190976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110F-3F4E-48D9-B8AA-5D0E825AFDBA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3835212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00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110F-3F4E-48D9-B8AA-5D0E825AFDBA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2880" y="1179576"/>
            <a:ext cx="3671047" cy="220531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015983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82880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VerticalTC.png"/>
          <p:cNvPicPr>
            <a:picLocks noChangeAspect="1"/>
          </p:cNvPicPr>
          <p:nvPr/>
        </p:nvPicPr>
        <p:blipFill>
          <a:blip r:embed="rId2"/>
          <a:srcRect t="-93650"/>
          <a:stretch>
            <a:fillRect/>
          </a:stretch>
        </p:blipFill>
        <p:spPr>
          <a:xfrm>
            <a:off x="7445188" y="1178128"/>
            <a:ext cx="1524000" cy="527533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0705" y="1398494"/>
            <a:ext cx="1447800" cy="48499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7513" y="1398494"/>
            <a:ext cx="6669087" cy="4849906"/>
          </a:xfrm>
        </p:spPr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110F-3F4E-48D9-B8AA-5D0E825AFDBA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" y="1179576"/>
            <a:ext cx="8787384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DirectionalButtons-LeftOnlyOn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488" y="538163"/>
            <a:ext cx="752475" cy="352425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8308975" cy="349175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TCFull.png"/>
          <p:cNvPicPr>
            <a:picLocks noChangeAspect="1"/>
          </p:cNvPicPr>
          <p:nvPr/>
        </p:nvPicPr>
        <p:blipFill>
          <a:blip r:embed="rId2"/>
          <a:srcRect l="-198711"/>
          <a:stretch>
            <a:fillRect/>
          </a:stretch>
        </p:blipFill>
        <p:spPr>
          <a:xfrm>
            <a:off x="177999" y="1179576"/>
            <a:ext cx="8788373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buClr>
                <a:schemeClr val="bg1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buClr>
                <a:schemeClr val="bg1"/>
              </a:buClr>
              <a:defRPr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110F-3F4E-48D9-B8AA-5D0E825AFDBA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SectionH.png"/>
          <p:cNvPicPr>
            <a:picLocks noChangeAspect="1"/>
          </p:cNvPicPr>
          <p:nvPr/>
        </p:nvPicPr>
        <p:blipFill>
          <a:blip r:embed="rId2"/>
          <a:srcRect r="-91875"/>
          <a:stretch>
            <a:fillRect/>
          </a:stretch>
        </p:blipFill>
        <p:spPr>
          <a:xfrm>
            <a:off x="182880" y="1179576"/>
            <a:ext cx="8785105" cy="527608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429000"/>
            <a:ext cx="6591300" cy="1371600"/>
          </a:xfrm>
        </p:spPr>
        <p:txBody>
          <a:bodyPr anchor="b" anchorCtr="0"/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4800599"/>
            <a:ext cx="6591300" cy="1066801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859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214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859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859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752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Cap.png"/>
          <p:cNvPicPr>
            <a:picLocks noChangeAspect="1"/>
          </p:cNvPicPr>
          <p:nvPr/>
        </p:nvPicPr>
        <p:blipFill>
          <a:blip r:embed="rId2"/>
          <a:srcRect b="-135871"/>
          <a:stretch>
            <a:fillRect/>
          </a:stretch>
        </p:blipFill>
        <p:spPr>
          <a:xfrm>
            <a:off x="182880" y="1179575"/>
            <a:ext cx="4228522" cy="527403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369794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341" y="1600200"/>
            <a:ext cx="4101353" cy="4652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3697941" cy="341583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600"/>
              </a:spcBef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925" y="1456765"/>
            <a:ext cx="8308975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925" y="2770188"/>
            <a:ext cx="8308975" cy="34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0105" y="6454588"/>
            <a:ext cx="23980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976" y="6454588"/>
            <a:ext cx="3657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HomeButton.png">
            <a:hlinkClick r:id="" action="ppaction://hlinkshowjump?jump=firstslide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2450" y="526116"/>
            <a:ext cx="457200" cy="352425"/>
          </a:xfrm>
          <a:prstGeom prst="rect">
            <a:avLst/>
          </a:prstGeom>
        </p:spPr>
      </p:pic>
      <p:pic>
        <p:nvPicPr>
          <p:cNvPr id="10" name="Picture 9" descr="DirectionalButtons-Full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6188" y="526116"/>
            <a:ext cx="752475" cy="352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General Exam:</a:t>
            </a:r>
            <a:br>
              <a:rPr lang="en-US" sz="4000" dirty="0" smtClean="0"/>
            </a:br>
            <a:r>
              <a:rPr lang="en-US" sz="4000" dirty="0" smtClean="0"/>
              <a:t>Committee Meeting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Kristian Eschenburg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37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Surface </a:t>
            </a:r>
            <a:r>
              <a:rPr lang="en-US" dirty="0" smtClean="0"/>
              <a:t>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0143" y="2756646"/>
            <a:ext cx="5704758" cy="3491753"/>
          </a:xfrm>
        </p:spPr>
        <p:txBody>
          <a:bodyPr>
            <a:normAutofit/>
          </a:bodyPr>
          <a:lstStyle/>
          <a:p>
            <a:pPr lvl="1"/>
            <a:r>
              <a:rPr lang="en-US" sz="2000" dirty="0" smtClean="0"/>
              <a:t>Compute pairwise </a:t>
            </a:r>
            <a:r>
              <a:rPr lang="en-US" sz="2000" dirty="0" smtClean="0"/>
              <a:t>registrations between training brains</a:t>
            </a:r>
          </a:p>
          <a:p>
            <a:pPr lvl="2"/>
            <a:r>
              <a:rPr lang="en-US" sz="2000" dirty="0" smtClean="0"/>
              <a:t>Compute frequency with which each label maps to all other labels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Register test brain to all training brains</a:t>
            </a:r>
          </a:p>
          <a:p>
            <a:pPr lvl="2"/>
            <a:r>
              <a:rPr lang="en-US" sz="2000" dirty="0" smtClean="0"/>
              <a:t>Compute frequency with which test vertex maps to each label</a:t>
            </a:r>
          </a:p>
        </p:txBody>
      </p:sp>
      <p:pic>
        <p:nvPicPr>
          <p:cNvPr id="8" name="Picture 7" descr="Surface_Match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2756646"/>
            <a:ext cx="2604217" cy="349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Surface </a:t>
            </a:r>
            <a:r>
              <a:rPr lang="en-US" dirty="0" smtClean="0"/>
              <a:t>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 smtClean="0"/>
              <a:t>Use registration to constrain set of possible labels to assign to cortical point</a:t>
            </a:r>
          </a:p>
        </p:txBody>
      </p:sp>
      <p:pic>
        <p:nvPicPr>
          <p:cNvPr id="6" name="Picture 5" descr="MappingFrequenci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3496404"/>
            <a:ext cx="8308975" cy="27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1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 smtClean="0"/>
              <a:t>Generate as many classifiers as there are training labels</a:t>
            </a:r>
          </a:p>
          <a:p>
            <a:pPr lvl="2"/>
            <a:r>
              <a:rPr lang="en-US" sz="2000" dirty="0" smtClean="0"/>
              <a:t>Training features = connectivity vectors for “confusion set”</a:t>
            </a:r>
          </a:p>
          <a:p>
            <a:pPr lvl="2"/>
            <a:r>
              <a:rPr lang="en-US" sz="2000" dirty="0" smtClean="0"/>
              <a:t>Training labels = labels for “confusion set”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 smtClean="0"/>
              <a:t>Testing features = connectivity vector of test vertex</a:t>
            </a:r>
          </a:p>
        </p:txBody>
      </p:sp>
    </p:spTree>
    <p:extLst>
      <p:ext uri="{BB962C8B-B14F-4D97-AF65-F5344CB8AC3E}">
        <p14:creationId xmlns:p14="http://schemas.microsoft.com/office/powerpoint/2010/main" val="2426249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Classification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sz="2200" dirty="0" smtClean="0"/>
              <a:t>Tested 3 classifiers*</a:t>
            </a:r>
          </a:p>
          <a:p>
            <a:pPr lvl="2"/>
            <a:r>
              <a:rPr lang="en-US" sz="2200" dirty="0" smtClean="0"/>
              <a:t>Random Forests</a:t>
            </a:r>
          </a:p>
          <a:p>
            <a:pPr lvl="2"/>
            <a:r>
              <a:rPr lang="en-US" sz="2200" dirty="0" smtClean="0"/>
              <a:t>GMM</a:t>
            </a:r>
          </a:p>
          <a:p>
            <a:pPr lvl="2"/>
            <a:r>
              <a:rPr lang="en-US" sz="2200" dirty="0" smtClean="0"/>
              <a:t>Neural Network</a:t>
            </a:r>
          </a:p>
          <a:p>
            <a:pPr lvl="2"/>
            <a:endParaRPr lang="en-US" sz="2200" dirty="0"/>
          </a:p>
          <a:p>
            <a:pPr lvl="1"/>
            <a:r>
              <a:rPr lang="en-US" sz="2200" dirty="0" smtClean="0"/>
              <a:t>Additional parameters</a:t>
            </a:r>
          </a:p>
          <a:p>
            <a:pPr lvl="2"/>
            <a:r>
              <a:rPr lang="en-US" sz="2200" dirty="0" smtClean="0"/>
              <a:t>Includes / Exclude registration mapping frequencies</a:t>
            </a:r>
          </a:p>
          <a:p>
            <a:pPr lvl="3"/>
            <a:r>
              <a:rPr lang="en-US" sz="2200" dirty="0" smtClean="0"/>
              <a:t>Weight classifier probabilities</a:t>
            </a:r>
          </a:p>
          <a:p>
            <a:pPr marL="457200" lvl="2" indent="0">
              <a:buNone/>
            </a:pPr>
            <a:endParaRPr lang="en-US" sz="2000" dirty="0" smtClean="0"/>
          </a:p>
          <a:p>
            <a:pPr lvl="1"/>
            <a:r>
              <a:rPr lang="en-US" sz="1500" dirty="0"/>
              <a:t>*</a:t>
            </a:r>
            <a:r>
              <a:rPr lang="en-US" sz="1500" dirty="0" smtClean="0"/>
              <a:t>Appendix for figures on parameter selection</a:t>
            </a:r>
          </a:p>
        </p:txBody>
      </p:sp>
    </p:spTree>
    <p:extLst>
      <p:ext uri="{BB962C8B-B14F-4D97-AF65-F5344CB8AC3E}">
        <p14:creationId xmlns:p14="http://schemas.microsoft.com/office/powerpoint/2010/main" val="2516455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Classification </a:t>
            </a:r>
            <a:r>
              <a:rPr lang="en-US" dirty="0" smtClean="0"/>
              <a:t>Performance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 smtClean="0"/>
              <a:t>Regional Homogeneity</a:t>
            </a:r>
          </a:p>
          <a:p>
            <a:pPr lvl="2"/>
            <a:r>
              <a:rPr lang="en-US" sz="2000" dirty="0" smtClean="0"/>
              <a:t>How similar are connectivity profiles within regions?</a:t>
            </a:r>
          </a:p>
          <a:p>
            <a:pPr marL="457200" lvl="2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Accuracy</a:t>
            </a:r>
          </a:p>
          <a:p>
            <a:pPr lvl="2"/>
            <a:r>
              <a:rPr lang="en-US" sz="2000" dirty="0" smtClean="0"/>
              <a:t>How closely do predicted maps resemble the held-out training maps?</a:t>
            </a:r>
          </a:p>
        </p:txBody>
      </p:sp>
    </p:spTree>
    <p:extLst>
      <p:ext uri="{BB962C8B-B14F-4D97-AF65-F5344CB8AC3E}">
        <p14:creationId xmlns:p14="http://schemas.microsoft.com/office/powerpoint/2010/main" val="1828792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Regional </a:t>
            </a:r>
            <a:r>
              <a:rPr lang="en-US" dirty="0" smtClean="0"/>
              <a:t>Homogeneity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9877" y="2756646"/>
            <a:ext cx="3245023" cy="3491753"/>
          </a:xfrm>
        </p:spPr>
        <p:txBody>
          <a:bodyPr>
            <a:normAutofit/>
          </a:bodyPr>
          <a:lstStyle/>
          <a:p>
            <a:pPr lvl="1"/>
            <a:r>
              <a:rPr lang="en-US" sz="1500" dirty="0" smtClean="0"/>
              <a:t>Random forest model </a:t>
            </a:r>
            <a:r>
              <a:rPr lang="en-US" sz="1500" b="1" dirty="0" smtClean="0"/>
              <a:t>marginally</a:t>
            </a:r>
            <a:r>
              <a:rPr lang="en-US" sz="1500" dirty="0" smtClean="0"/>
              <a:t> improves homogeneity</a:t>
            </a:r>
          </a:p>
          <a:p>
            <a:pPr lvl="2"/>
            <a:r>
              <a:rPr lang="en-US" sz="1500" dirty="0"/>
              <a:t>o</a:t>
            </a:r>
            <a:r>
              <a:rPr lang="en-US" sz="1500" dirty="0" smtClean="0"/>
              <a:t>nly when including mapping frequencies</a:t>
            </a:r>
          </a:p>
          <a:p>
            <a:pPr lvl="2"/>
            <a:endParaRPr lang="en-US" sz="1500" dirty="0"/>
          </a:p>
          <a:p>
            <a:pPr lvl="1"/>
            <a:r>
              <a:rPr lang="en-US" sz="1500" dirty="0" smtClean="0"/>
              <a:t>GMM and Neural Network have similar or lower homogeneity than training maps and surface-registration-only</a:t>
            </a:r>
            <a:endParaRPr lang="en-US" sz="1500" dirty="0"/>
          </a:p>
          <a:p>
            <a:pPr lvl="2"/>
            <a:endParaRPr lang="en-US" sz="1500" dirty="0" smtClean="0"/>
          </a:p>
        </p:txBody>
      </p:sp>
      <p:pic>
        <p:nvPicPr>
          <p:cNvPr id="4" name="Picture 3" descr="GroundTruthHomogene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129" y="3303337"/>
            <a:ext cx="1817748" cy="999983"/>
          </a:xfrm>
          <a:prstGeom prst="rect">
            <a:avLst/>
          </a:prstGeom>
        </p:spPr>
      </p:pic>
      <p:pic>
        <p:nvPicPr>
          <p:cNvPr id="5" name="Picture 4" descr="ModelHomogene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3017519"/>
            <a:ext cx="2950464" cy="3230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4900" y="20526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4937" y="2658886"/>
            <a:ext cx="883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62129" y="2657006"/>
            <a:ext cx="1766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Ground Truth vs. </a:t>
            </a:r>
          </a:p>
          <a:p>
            <a:r>
              <a:rPr lang="en-US" dirty="0" err="1" smtClean="0"/>
              <a:t>SurfReg</a:t>
            </a:r>
            <a:r>
              <a:rPr lang="en-US" dirty="0" smtClean="0"/>
              <a:t>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Regional </a:t>
            </a:r>
            <a:r>
              <a:rPr lang="en-US" dirty="0" smtClean="0"/>
              <a:t>Homogeneity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24900" y="20526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6041" y="2756646"/>
            <a:ext cx="2988859" cy="3491753"/>
          </a:xfrm>
        </p:spPr>
        <p:txBody>
          <a:bodyPr>
            <a:noAutofit/>
          </a:bodyPr>
          <a:lstStyle/>
          <a:p>
            <a:pPr lvl="1"/>
            <a:r>
              <a:rPr lang="en-US" dirty="0" smtClean="0"/>
              <a:t>Homogeneity distributions of training maps vs. random forest maps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Of interest:</a:t>
            </a:r>
          </a:p>
          <a:p>
            <a:pPr lvl="2"/>
            <a:r>
              <a:rPr lang="en-US" dirty="0" err="1"/>
              <a:t>r</a:t>
            </a:r>
            <a:r>
              <a:rPr lang="en-US" dirty="0" err="1" smtClean="0"/>
              <a:t>s</a:t>
            </a:r>
            <a:r>
              <a:rPr lang="en-US" dirty="0" smtClean="0"/>
              <a:t>-fMRI more </a:t>
            </a:r>
            <a:r>
              <a:rPr lang="en-US" dirty="0" smtClean="0"/>
              <a:t>variable than structural connectivity features</a:t>
            </a:r>
          </a:p>
        </p:txBody>
      </p:sp>
      <p:pic>
        <p:nvPicPr>
          <p:cNvPr id="14" name="Picture 13" descr="RandomForest.ProbTrackX2.Homogeneity.Power.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7" y="4589256"/>
            <a:ext cx="5527284" cy="1842428"/>
          </a:xfrm>
          <a:prstGeom prst="rect">
            <a:avLst/>
          </a:prstGeom>
        </p:spPr>
      </p:pic>
      <p:pic>
        <p:nvPicPr>
          <p:cNvPr id="15" name="Picture 14" descr="Homogeneity.HC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7" y="2756646"/>
            <a:ext cx="5527284" cy="184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79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5261" y="2756646"/>
            <a:ext cx="4149639" cy="3491753"/>
          </a:xfrm>
        </p:spPr>
        <p:txBody>
          <a:bodyPr/>
          <a:lstStyle/>
          <a:p>
            <a:r>
              <a:rPr lang="en-US" dirty="0" smtClean="0"/>
              <a:t>Compare predicted maps to same-subject held-out HCP maps</a:t>
            </a:r>
          </a:p>
          <a:p>
            <a:r>
              <a:rPr lang="en-US" dirty="0" smtClean="0"/>
              <a:t>Expectation: </a:t>
            </a:r>
            <a:r>
              <a:rPr lang="en-US" dirty="0" err="1" smtClean="0"/>
              <a:t>SurfReg</a:t>
            </a:r>
            <a:r>
              <a:rPr lang="en-US" dirty="0" smtClean="0"/>
              <a:t> would have highest accuracy</a:t>
            </a:r>
          </a:p>
          <a:p>
            <a:pPr lvl="1"/>
            <a:r>
              <a:rPr lang="en-US" dirty="0" smtClean="0"/>
              <a:t>No reason to believe that connectivity should recapitulate maps computed from different data</a:t>
            </a:r>
          </a:p>
          <a:p>
            <a:pPr lvl="1"/>
            <a:r>
              <a:rPr lang="en-US" dirty="0" smtClean="0"/>
              <a:t>Connectivity should reflect individual variability</a:t>
            </a:r>
          </a:p>
        </p:txBody>
      </p:sp>
      <p:pic>
        <p:nvPicPr>
          <p:cNvPr id="5" name="Picture 4" descr="ModelAccurac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4" y="2756646"/>
            <a:ext cx="4159337" cy="30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5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Classifiers offer new way to apply existing cortical maps to new images, based on connectivity data</a:t>
            </a:r>
            <a:endParaRPr lang="en-US" dirty="0"/>
          </a:p>
          <a:p>
            <a:r>
              <a:rPr lang="en-US" dirty="0" smtClean="0"/>
              <a:t>Though marginal, some evidence that regional homogeneity improves over surface </a:t>
            </a:r>
            <a:r>
              <a:rPr lang="en-US" dirty="0" smtClean="0"/>
              <a:t>registration (RFs)</a:t>
            </a:r>
            <a:endParaRPr lang="en-US" dirty="0" smtClean="0"/>
          </a:p>
          <a:p>
            <a:pPr lvl="1"/>
            <a:r>
              <a:rPr lang="en-US" sz="2000" dirty="0" smtClean="0"/>
              <a:t>Highly model-dependent</a:t>
            </a:r>
          </a:p>
          <a:p>
            <a:pPr lvl="1"/>
            <a:r>
              <a:rPr lang="en-US" sz="2000" dirty="0" smtClean="0"/>
              <a:t>Maps should incorporate individual variability AND population </a:t>
            </a:r>
            <a:r>
              <a:rPr lang="en-US" sz="2000" dirty="0" smtClean="0"/>
              <a:t>average</a:t>
            </a:r>
          </a:p>
          <a:p>
            <a:pPr lvl="1"/>
            <a:endParaRPr lang="en-US" sz="2000" dirty="0"/>
          </a:p>
          <a:p>
            <a:pPr marL="228600" lvl="1"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000" dirty="0"/>
              <a:t>Eschenburg, K. </a:t>
            </a:r>
            <a:r>
              <a:rPr lang="en-US" sz="2000" dirty="0" err="1"/>
              <a:t>Haynor</a:t>
            </a:r>
            <a:r>
              <a:rPr lang="en-US" sz="2000" dirty="0"/>
              <a:t>, D., Grabowski, T. </a:t>
            </a:r>
            <a:r>
              <a:rPr lang="en-US" sz="2000" i="1" dirty="0"/>
              <a:t>Automated Connectivity-Based Cortical Mapping Using Registration-Constrained Classification</a:t>
            </a:r>
            <a:r>
              <a:rPr lang="en-US" sz="2000" dirty="0"/>
              <a:t>.  Medical Imaging, 2018.</a:t>
            </a:r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859024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(Possible)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patch-based label-fusion based approach (Coupe 2011, </a:t>
            </a:r>
            <a:r>
              <a:rPr lang="en-US" dirty="0" err="1" smtClean="0"/>
              <a:t>Asman</a:t>
            </a:r>
            <a:r>
              <a:rPr lang="en-US" dirty="0" smtClean="0"/>
              <a:t> 2013, Wu 2014, Liu 2015)</a:t>
            </a:r>
          </a:p>
          <a:p>
            <a:pPr lvl="1"/>
            <a:r>
              <a:rPr lang="en-US" sz="2000" dirty="0" smtClean="0"/>
              <a:t>Using surface registration, compute similarity of test vertex to local regions of target vertex</a:t>
            </a:r>
          </a:p>
          <a:p>
            <a:pPr lvl="1"/>
            <a:r>
              <a:rPr lang="en-US" sz="2000" dirty="0" smtClean="0"/>
              <a:t>Weight contribution of targets by similarity</a:t>
            </a:r>
          </a:p>
        </p:txBody>
      </p:sp>
    </p:spTree>
    <p:extLst>
      <p:ext uri="{BB962C8B-B14F-4D97-AF65-F5344CB8AC3E}">
        <p14:creationId xmlns:p14="http://schemas.microsoft.com/office/powerpoint/2010/main" val="600024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Published and Other Projects</a:t>
            </a:r>
          </a:p>
          <a:p>
            <a:r>
              <a:rPr lang="en-US" dirty="0" smtClean="0"/>
              <a:t>In Progress</a:t>
            </a:r>
          </a:p>
          <a:p>
            <a:r>
              <a:rPr lang="en-US" dirty="0" smtClean="0"/>
              <a:t>Planned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8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</a:t>
            </a:r>
            <a:br>
              <a:rPr lang="en-US" dirty="0" smtClean="0"/>
            </a:br>
            <a:r>
              <a:rPr lang="en-US" dirty="0" smtClean="0"/>
              <a:t>Current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Connectivity-based parcellation of the IPL to identify sub-regions of the IPL</a:t>
            </a:r>
          </a:p>
          <a:p>
            <a:pPr lvl="1"/>
            <a:r>
              <a:rPr lang="en-US" sz="2000" dirty="0" smtClean="0"/>
              <a:t>Of specific interest: </a:t>
            </a:r>
            <a:r>
              <a:rPr lang="en-US" sz="2000" dirty="0" err="1" smtClean="0"/>
              <a:t>PGa</a:t>
            </a:r>
            <a:r>
              <a:rPr lang="en-US" sz="2000" dirty="0" smtClean="0"/>
              <a:t> and </a:t>
            </a:r>
            <a:r>
              <a:rPr lang="en-US" sz="2000" dirty="0" err="1" smtClean="0"/>
              <a:t>PGp</a:t>
            </a:r>
            <a:endParaRPr lang="en-US" sz="2000" dirty="0"/>
          </a:p>
          <a:p>
            <a:r>
              <a:rPr lang="en-US" dirty="0" smtClean="0"/>
              <a:t>Analyze model performance</a:t>
            </a:r>
          </a:p>
          <a:p>
            <a:pPr lvl="1"/>
            <a:r>
              <a:rPr lang="en-US" sz="2000" dirty="0" smtClean="0"/>
              <a:t>Compare clusters to known histological partitions</a:t>
            </a:r>
            <a:endParaRPr lang="en-US" sz="2000" dirty="0" smtClean="0"/>
          </a:p>
          <a:p>
            <a:pPr lvl="1"/>
            <a:r>
              <a:rPr lang="en-US" sz="2000" dirty="0" smtClean="0"/>
              <a:t>Identify Sub-Regions Corresponding to Resting-State Networks</a:t>
            </a:r>
          </a:p>
        </p:txBody>
      </p:sp>
    </p:spTree>
    <p:extLst>
      <p:ext uri="{BB962C8B-B14F-4D97-AF65-F5344CB8AC3E}">
        <p14:creationId xmlns:p14="http://schemas.microsoft.com/office/powerpoint/2010/main" val="539899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CBP of Inferior Parietal Lobule:</a:t>
            </a:r>
            <a:br>
              <a:rPr lang="en-US" dirty="0" smtClean="0"/>
            </a:b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4159337" cy="3491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NSF Grant</a:t>
            </a:r>
          </a:p>
          <a:p>
            <a:pPr lvl="1"/>
            <a:r>
              <a:rPr lang="en-US" sz="2000" dirty="0" smtClean="0"/>
              <a:t>Identify </a:t>
            </a:r>
            <a:r>
              <a:rPr lang="en-US" sz="2000" dirty="0" err="1" smtClean="0"/>
              <a:t>PGa</a:t>
            </a:r>
            <a:r>
              <a:rPr lang="en-US" sz="2000" dirty="0" smtClean="0"/>
              <a:t> </a:t>
            </a:r>
            <a:r>
              <a:rPr lang="en-US" sz="2000" dirty="0" smtClean="0"/>
              <a:t>and </a:t>
            </a:r>
            <a:r>
              <a:rPr lang="en-US" sz="2000" dirty="0" err="1" smtClean="0"/>
              <a:t>PGp</a:t>
            </a:r>
            <a:r>
              <a:rPr lang="en-US" sz="2000" dirty="0" smtClean="0"/>
              <a:t> using CBP w/ fMRI and </a:t>
            </a:r>
            <a:r>
              <a:rPr lang="en-US" sz="2000" dirty="0" err="1" smtClean="0"/>
              <a:t>dMRI</a:t>
            </a:r>
            <a:endParaRPr lang="en-US" sz="2000" dirty="0" smtClean="0"/>
          </a:p>
          <a:p>
            <a:pPr lvl="1"/>
            <a:r>
              <a:rPr lang="en-US" sz="2000" dirty="0" smtClean="0"/>
              <a:t>Hypothesis:</a:t>
            </a:r>
          </a:p>
          <a:p>
            <a:pPr lvl="3"/>
            <a:r>
              <a:rPr lang="en-US" sz="2000" dirty="0" smtClean="0"/>
              <a:t>cognitive effects of knockdown of </a:t>
            </a:r>
            <a:r>
              <a:rPr lang="en-US" sz="2000" dirty="0" err="1" smtClean="0"/>
              <a:t>PGa</a:t>
            </a:r>
            <a:r>
              <a:rPr lang="en-US" sz="2000" dirty="0" smtClean="0"/>
              <a:t>/</a:t>
            </a:r>
            <a:r>
              <a:rPr lang="en-US" sz="2000" dirty="0" err="1" smtClean="0"/>
              <a:t>PGp</a:t>
            </a:r>
            <a:r>
              <a:rPr lang="en-US" sz="2000" dirty="0" smtClean="0"/>
              <a:t> using TMS related to sub-region size and connection profiles</a:t>
            </a:r>
          </a:p>
          <a:p>
            <a:pPr lvl="3"/>
            <a:endParaRPr lang="en-US" sz="2000" dirty="0"/>
          </a:p>
        </p:txBody>
      </p:sp>
      <p:pic>
        <p:nvPicPr>
          <p:cNvPr id="4" name="Picture 3" descr="Colin27_Juelich_IP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45" y="2756646"/>
            <a:ext cx="4094480" cy="233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17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CBP of Inferior Parietal Lobule:</a:t>
            </a:r>
            <a:br>
              <a:rPr lang="en-US" dirty="0" smtClean="0"/>
            </a:br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7683" y="2756646"/>
            <a:ext cx="5437217" cy="3491753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Caspers</a:t>
            </a:r>
            <a:r>
              <a:rPr lang="en-US" sz="2000" dirty="0" smtClean="0"/>
              <a:t>,</a:t>
            </a:r>
            <a:r>
              <a:rPr lang="en-US" dirty="0" smtClean="0"/>
              <a:t> 2011</a:t>
            </a:r>
          </a:p>
          <a:p>
            <a:pPr lvl="1"/>
            <a:r>
              <a:rPr lang="en-US" dirty="0" smtClean="0"/>
              <a:t>Differential </a:t>
            </a:r>
            <a:r>
              <a:rPr lang="en-US" dirty="0" err="1" smtClean="0"/>
              <a:t>dMRI</a:t>
            </a:r>
            <a:r>
              <a:rPr lang="en-US" dirty="0" smtClean="0"/>
              <a:t> connectivity fingerprints</a:t>
            </a:r>
          </a:p>
          <a:p>
            <a:pPr lvl="1"/>
            <a:r>
              <a:rPr lang="en-US" sz="1800" dirty="0" smtClean="0"/>
              <a:t>Smooth transitions between sub-regions</a:t>
            </a:r>
          </a:p>
          <a:p>
            <a:pPr lvl="3"/>
            <a:endParaRPr lang="en-US" sz="2000" dirty="0"/>
          </a:p>
        </p:txBody>
      </p:sp>
      <p:pic>
        <p:nvPicPr>
          <p:cNvPr id="5" name="Picture 4" descr="LeftIPL_dMRI_Fingerpri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2772750"/>
            <a:ext cx="2732327" cy="3475650"/>
          </a:xfrm>
          <a:prstGeom prst="rect">
            <a:avLst/>
          </a:prstGeom>
        </p:spPr>
      </p:pic>
      <p:pic>
        <p:nvPicPr>
          <p:cNvPr id="6" name="Picture 5" descr="LIPL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550" r="-3" b="50806"/>
          <a:stretch/>
        </p:blipFill>
        <p:spPr>
          <a:xfrm>
            <a:off x="4538601" y="4190999"/>
            <a:ext cx="293375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87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CBP of Inferior Parietal Lobule:</a:t>
            </a:r>
            <a:br>
              <a:rPr lang="en-US" dirty="0" smtClean="0"/>
            </a:br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4407535" cy="3491753"/>
          </a:xfrm>
        </p:spPr>
        <p:txBody>
          <a:bodyPr>
            <a:noAutofit/>
          </a:bodyPr>
          <a:lstStyle/>
          <a:p>
            <a:r>
              <a:rPr lang="en-US" dirty="0" err="1" smtClean="0"/>
              <a:t>Caspers</a:t>
            </a:r>
            <a:r>
              <a:rPr lang="en-US" dirty="0" smtClean="0"/>
              <a:t>, 2012</a:t>
            </a:r>
          </a:p>
          <a:p>
            <a:pPr lvl="1"/>
            <a:r>
              <a:rPr lang="en-US" sz="2000" dirty="0" smtClean="0"/>
              <a:t>Receptor </a:t>
            </a:r>
            <a:r>
              <a:rPr lang="en-US" sz="2000" dirty="0" smtClean="0"/>
              <a:t>architectonics</a:t>
            </a:r>
          </a:p>
          <a:p>
            <a:pPr lvl="1"/>
            <a:endParaRPr lang="en-US" sz="2000" dirty="0" smtClean="0"/>
          </a:p>
          <a:p>
            <a:r>
              <a:rPr lang="en-US" dirty="0" smtClean="0"/>
              <a:t>Of interest:</a:t>
            </a:r>
            <a:endParaRPr lang="en-US" dirty="0"/>
          </a:p>
          <a:p>
            <a:pPr lvl="1"/>
            <a:r>
              <a:rPr lang="en-US" sz="2000" dirty="0" smtClean="0"/>
              <a:t>Nested </a:t>
            </a:r>
            <a:r>
              <a:rPr lang="en-US" sz="2000" dirty="0" smtClean="0"/>
              <a:t>sub-</a:t>
            </a:r>
            <a:r>
              <a:rPr lang="en-US" sz="2000" dirty="0" smtClean="0"/>
              <a:t>structure based on receptor density</a:t>
            </a:r>
          </a:p>
          <a:p>
            <a:pPr lvl="1"/>
            <a:r>
              <a:rPr lang="en-US" sz="2000" dirty="0" smtClean="0"/>
              <a:t>Encourages use of clustering algorithms that can explore this nested structure (e.g. SBMs)</a:t>
            </a:r>
            <a:endParaRPr lang="en-US" sz="2000" dirty="0" smtClean="0"/>
          </a:p>
          <a:p>
            <a:pPr lvl="3"/>
            <a:endParaRPr lang="en-US" sz="2000" dirty="0"/>
          </a:p>
        </p:txBody>
      </p:sp>
      <p:pic>
        <p:nvPicPr>
          <p:cNvPr id="4" name="Picture 3" descr="CaspersNested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460" y="2773679"/>
            <a:ext cx="390144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00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CBP of Inferior Parietal Lobule:</a:t>
            </a:r>
            <a:br>
              <a:rPr lang="en-US" dirty="0" smtClean="0"/>
            </a:br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Wang, 2015</a:t>
            </a:r>
          </a:p>
          <a:p>
            <a:pPr lvl="1"/>
            <a:r>
              <a:rPr lang="en-US" dirty="0" smtClean="0"/>
              <a:t>Sub-regional IPL network disruptions in AD</a:t>
            </a:r>
          </a:p>
          <a:p>
            <a:pPr lvl="1"/>
            <a:r>
              <a:rPr lang="en-US" sz="1800" dirty="0" smtClean="0"/>
              <a:t>Increased DMN connectivity in </a:t>
            </a:r>
            <a:r>
              <a:rPr lang="en-US" sz="1800" dirty="0" smtClean="0"/>
              <a:t>both </a:t>
            </a:r>
            <a:r>
              <a:rPr lang="en-US" sz="1800" dirty="0" err="1" smtClean="0"/>
              <a:t>PGa</a:t>
            </a:r>
            <a:r>
              <a:rPr lang="en-US" dirty="0" smtClean="0"/>
              <a:t> </a:t>
            </a:r>
            <a:r>
              <a:rPr lang="en-US" dirty="0" smtClean="0"/>
              <a:t>/ </a:t>
            </a:r>
            <a:r>
              <a:rPr lang="en-US" dirty="0" err="1" smtClean="0"/>
              <a:t>PGp</a:t>
            </a:r>
            <a:endParaRPr lang="en-US" dirty="0" smtClean="0"/>
          </a:p>
          <a:p>
            <a:pPr lvl="2"/>
            <a:r>
              <a:rPr lang="en-US" dirty="0" smtClean="0"/>
              <a:t>Hypothesized that this was compensatory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Uddin</a:t>
            </a:r>
            <a:r>
              <a:rPr lang="en-US" dirty="0"/>
              <a:t>, 2010</a:t>
            </a:r>
          </a:p>
          <a:p>
            <a:pPr lvl="1"/>
            <a:r>
              <a:rPr lang="en-US" dirty="0"/>
              <a:t>Differential structural and functional connectivity of PGA, </a:t>
            </a:r>
            <a:r>
              <a:rPr lang="en-US" dirty="0" err="1"/>
              <a:t>PGp</a:t>
            </a:r>
            <a:endParaRPr lang="en-US" dirty="0"/>
          </a:p>
          <a:p>
            <a:pPr lvl="2"/>
            <a:r>
              <a:rPr lang="en-US" dirty="0" err="1"/>
              <a:t>Fronto</a:t>
            </a:r>
            <a:r>
              <a:rPr lang="en-US" dirty="0"/>
              <a:t>-Parietal vs. Default Mode</a:t>
            </a:r>
          </a:p>
          <a:p>
            <a:pPr lvl="2"/>
            <a:endParaRPr lang="en-US" dirty="0" smtClean="0"/>
          </a:p>
          <a:p>
            <a:pPr lvl="3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7869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Wang 2016, Wang 2017</a:t>
            </a:r>
          </a:p>
          <a:p>
            <a:pPr lvl="1"/>
            <a:r>
              <a:rPr lang="en-US" dirty="0" err="1" smtClean="0"/>
              <a:t>dMRI</a:t>
            </a:r>
            <a:r>
              <a:rPr lang="en-US" dirty="0" smtClean="0"/>
              <a:t> – 5 sub-regions</a:t>
            </a:r>
            <a:endParaRPr lang="en-US" dirty="0"/>
          </a:p>
          <a:p>
            <a:pPr lvl="1"/>
            <a:r>
              <a:rPr lang="en-US" dirty="0" err="1" smtClean="0"/>
              <a:t>rs</a:t>
            </a:r>
            <a:r>
              <a:rPr lang="en-US" dirty="0" smtClean="0"/>
              <a:t>-fMRI and co-activation – 7 sub-regions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8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 connectivity</a:t>
            </a:r>
          </a:p>
          <a:p>
            <a:pPr lvl="1"/>
            <a:r>
              <a:rPr lang="en-US" dirty="0" err="1" smtClean="0"/>
              <a:t>dMRI</a:t>
            </a:r>
            <a:r>
              <a:rPr lang="en-US" dirty="0" smtClean="0"/>
              <a:t> vs. [</a:t>
            </a:r>
            <a:r>
              <a:rPr lang="en-US" dirty="0" err="1" smtClean="0"/>
              <a:t>dMRI</a:t>
            </a:r>
            <a:r>
              <a:rPr lang="en-US" dirty="0" smtClean="0"/>
              <a:t>, </a:t>
            </a:r>
            <a:r>
              <a:rPr lang="en-US" dirty="0" err="1" smtClean="0"/>
              <a:t>rfMRI</a:t>
            </a:r>
            <a:r>
              <a:rPr lang="en-US" dirty="0" smtClean="0"/>
              <a:t>]</a:t>
            </a:r>
          </a:p>
          <a:p>
            <a:pPr lvl="1"/>
            <a:endParaRPr lang="en-US" dirty="0"/>
          </a:p>
          <a:p>
            <a:r>
              <a:rPr lang="en-US" dirty="0" smtClean="0"/>
              <a:t>Examine relationship w/ </a:t>
            </a:r>
            <a:r>
              <a:rPr lang="en-US" dirty="0" err="1" smtClean="0"/>
              <a:t>Caspers</a:t>
            </a:r>
            <a:r>
              <a:rPr lang="en-US" dirty="0" smtClean="0"/>
              <a:t> and </a:t>
            </a:r>
            <a:r>
              <a:rPr lang="en-US" dirty="0" err="1" smtClean="0"/>
              <a:t>Juelich</a:t>
            </a:r>
            <a:r>
              <a:rPr lang="en-US" dirty="0" smtClean="0"/>
              <a:t> atlases</a:t>
            </a:r>
          </a:p>
          <a:p>
            <a:r>
              <a:rPr lang="en-US" dirty="0" smtClean="0"/>
              <a:t>Examine relationship w/ resting-state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84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Spectral Clustering</a:t>
            </a:r>
            <a:endParaRPr lang="en-US" dirty="0"/>
          </a:p>
        </p:txBody>
      </p:sp>
      <p:pic>
        <p:nvPicPr>
          <p:cNvPr id="4" name="Picture 3" descr="Clusters.6.Rest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685" y="2765178"/>
            <a:ext cx="2701414" cy="1536429"/>
          </a:xfrm>
          <a:prstGeom prst="rect">
            <a:avLst/>
          </a:prstGeom>
        </p:spPr>
      </p:pic>
      <p:pic>
        <p:nvPicPr>
          <p:cNvPr id="5" name="Picture 4" descr="Clusters.7.Rest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685" y="4071362"/>
            <a:ext cx="2701414" cy="1536429"/>
          </a:xfrm>
          <a:prstGeom prst="rect">
            <a:avLst/>
          </a:prstGeom>
        </p:spPr>
      </p:pic>
      <p:pic>
        <p:nvPicPr>
          <p:cNvPr id="6" name="Picture 5" descr="Clusters.5.Rest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09" y="4064728"/>
            <a:ext cx="2713078" cy="1543063"/>
          </a:xfrm>
          <a:prstGeom prst="rect">
            <a:avLst/>
          </a:prstGeom>
        </p:spPr>
      </p:pic>
      <p:pic>
        <p:nvPicPr>
          <p:cNvPr id="7" name="Picture 6" descr="Clusters.4.Resti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09" y="2758544"/>
            <a:ext cx="2713078" cy="15430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4662" y="279146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Subj. 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7484" y="279146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Subj. 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0334" y="279146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Subj. 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180" y="2794720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Subj. 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57002" y="2794720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Subj. 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9852" y="2794720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Subj. 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265" y="339874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5835" y="466952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72025" y="339874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73595" y="466952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18" name="Picture 17" descr="Colin27_Juelich_IP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099" y="2756646"/>
            <a:ext cx="2852435" cy="1626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32126" y="2791461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Juelich</a:t>
            </a:r>
            <a:r>
              <a:rPr lang="en-US" sz="1200" dirty="0" smtClean="0">
                <a:solidFill>
                  <a:schemeClr val="bg1"/>
                </a:solidFill>
              </a:rPr>
              <a:t> IPL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5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/>
              <a:t>Spectral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669" y="2756646"/>
            <a:ext cx="3210231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Empirica</a:t>
            </a:r>
            <a:r>
              <a:rPr lang="en-US" dirty="0" smtClean="0"/>
              <a:t>l probability of vertex existing at cluster border</a:t>
            </a:r>
            <a:endParaRPr lang="en-US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Cluster borders show high-degree of overlap</a:t>
            </a:r>
            <a:endParaRPr lang="en-US" sz="1800" dirty="0"/>
          </a:p>
        </p:txBody>
      </p:sp>
      <p:pic>
        <p:nvPicPr>
          <p:cNvPr id="18" name="Content Placeholder 4" descr="L.Structural.Boundar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" b="1652"/>
          <a:stretch>
            <a:fillRect/>
          </a:stretch>
        </p:blipFill>
        <p:spPr>
          <a:xfrm>
            <a:off x="415925" y="2756646"/>
            <a:ext cx="4842188" cy="26630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5925" y="2825356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77436" y="2825356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12701" y="2820539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6994" y="4004065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77436" y="4004065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12701" y="4004065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66975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ddCRP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4167579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Distance-Dependent Chinese Restaurant Process (</a:t>
            </a:r>
            <a:r>
              <a:rPr lang="en-US" dirty="0" smtClean="0"/>
              <a:t>ddCRP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lvl="1"/>
            <a:r>
              <a:rPr lang="en-US" sz="2000" dirty="0"/>
              <a:t>n</a:t>
            </a:r>
            <a:r>
              <a:rPr lang="en-US" sz="2000" dirty="0" smtClean="0"/>
              <a:t>on-parametric clustering model that learns the number of clusters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C : linkages between samples (implicit cluster labels)</a:t>
            </a:r>
          </a:p>
        </p:txBody>
      </p:sp>
      <p:pic>
        <p:nvPicPr>
          <p:cNvPr id="4" name="Picture 3" descr="bar_c_sim_ddCRP(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01" y="2954894"/>
            <a:ext cx="2002671" cy="275460"/>
          </a:xfrm>
          <a:prstGeom prst="rect">
            <a:avLst/>
          </a:prstGeom>
        </p:spPr>
      </p:pic>
      <p:pic>
        <p:nvPicPr>
          <p:cNvPr id="12" name="Picture 11" descr="(_mu_i_,_sigma_i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857" y="3427937"/>
            <a:ext cx="3570875" cy="325346"/>
          </a:xfrm>
          <a:prstGeom prst="rect">
            <a:avLst/>
          </a:prstGeom>
        </p:spPr>
      </p:pic>
      <p:pic>
        <p:nvPicPr>
          <p:cNvPr id="13" name="Picture 12" descr="conn_v_sim_MVN_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340" y="3981513"/>
            <a:ext cx="2961294" cy="318511"/>
          </a:xfrm>
          <a:prstGeom prst="rect">
            <a:avLst/>
          </a:prstGeom>
        </p:spPr>
      </p:pic>
      <p:pic>
        <p:nvPicPr>
          <p:cNvPr id="14" name="Picture 13" descr="bar_mu_in_R^n_,_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340" y="5515068"/>
            <a:ext cx="3115926" cy="249577"/>
          </a:xfrm>
          <a:prstGeom prst="rect">
            <a:avLst/>
          </a:prstGeom>
        </p:spPr>
      </p:pic>
      <p:pic>
        <p:nvPicPr>
          <p:cNvPr id="15" name="Picture 14" descr="Sigma_in_R^n_tim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25" y="5900758"/>
            <a:ext cx="3989975" cy="3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2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</a:t>
            </a:r>
            <a:br>
              <a:rPr lang="en-US" dirty="0" smtClean="0"/>
            </a:br>
            <a:r>
              <a:rPr lang="en-US" dirty="0" smtClean="0"/>
              <a:t>Published and Other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Published</a:t>
            </a:r>
          </a:p>
          <a:p>
            <a:pPr lvl="1"/>
            <a:r>
              <a:rPr lang="en-US" sz="2000" dirty="0" smtClean="0"/>
              <a:t>Connectivity-Driven Application of Cortical Maps to New </a:t>
            </a:r>
            <a:r>
              <a:rPr lang="en-US" sz="2000" dirty="0" smtClean="0"/>
              <a:t>Data</a:t>
            </a:r>
          </a:p>
          <a:p>
            <a:r>
              <a:rPr lang="en-US" dirty="0" smtClean="0"/>
              <a:t>Other</a:t>
            </a:r>
            <a:endParaRPr lang="en-US" dirty="0" smtClean="0"/>
          </a:p>
          <a:p>
            <a:pPr lvl="1"/>
            <a:r>
              <a:rPr lang="en-US" sz="2000" dirty="0" smtClean="0"/>
              <a:t>Analysis of Resting-State Dynamics Using DMD</a:t>
            </a:r>
          </a:p>
          <a:p>
            <a:pPr lvl="1"/>
            <a:r>
              <a:rPr lang="en-US" sz="2000" dirty="0" smtClean="0"/>
              <a:t>Motion Correction Using CNNs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98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ddCRP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8308974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Algorithm</a:t>
            </a:r>
            <a:endParaRPr lang="en-US" dirty="0"/>
          </a:p>
          <a:p>
            <a:pPr lvl="1"/>
            <a:r>
              <a:rPr lang="en-US" dirty="0"/>
              <a:t>I</a:t>
            </a:r>
            <a:r>
              <a:rPr lang="en-US" dirty="0" smtClean="0"/>
              <a:t>nitialize parcellation (e.g. Ward)</a:t>
            </a:r>
          </a:p>
          <a:p>
            <a:pPr lvl="1"/>
            <a:r>
              <a:rPr lang="en-US" dirty="0" smtClean="0"/>
              <a:t>Iterate over voxels / vertices</a:t>
            </a:r>
          </a:p>
          <a:p>
            <a:pPr lvl="2"/>
            <a:r>
              <a:rPr lang="en-US" dirty="0" smtClean="0"/>
              <a:t>Options:</a:t>
            </a:r>
          </a:p>
          <a:p>
            <a:pPr lvl="3"/>
            <a:r>
              <a:rPr lang="en-US" dirty="0" smtClean="0"/>
              <a:t>Stay in current cluster</a:t>
            </a:r>
          </a:p>
          <a:p>
            <a:pPr lvl="3"/>
            <a:r>
              <a:rPr lang="en-US" dirty="0" smtClean="0"/>
              <a:t>Join (other) existing cluster</a:t>
            </a:r>
          </a:p>
          <a:p>
            <a:pPr lvl="3"/>
            <a:r>
              <a:rPr lang="en-US" dirty="0" smtClean="0"/>
              <a:t>Create new cluster</a:t>
            </a:r>
          </a:p>
          <a:p>
            <a:pPr lvl="3"/>
            <a:endParaRPr lang="en-US" dirty="0" smtClean="0"/>
          </a:p>
          <a:p>
            <a:pPr lvl="2"/>
            <a:r>
              <a:rPr lang="en-US" dirty="0" smtClean="0"/>
              <a:t>Gibb’s sampling</a:t>
            </a:r>
            <a:endParaRPr lang="en-US" dirty="0"/>
          </a:p>
        </p:txBody>
      </p:sp>
      <p:pic>
        <p:nvPicPr>
          <p:cNvPr id="5" name="Picture 4" descr="CR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85" y="3400806"/>
            <a:ext cx="3459224" cy="194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67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ddCRP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4149171" cy="3491753"/>
          </a:xfrm>
        </p:spPr>
        <p:txBody>
          <a:bodyPr>
            <a:normAutofit/>
          </a:bodyPr>
          <a:lstStyle/>
          <a:p>
            <a:pPr lvl="1"/>
            <a:r>
              <a:rPr lang="en-US" sz="2000" dirty="0" smtClean="0"/>
              <a:t>(</a:t>
            </a:r>
            <a:r>
              <a:rPr lang="en-US" sz="2000" dirty="0" err="1" smtClean="0"/>
              <a:t>Baldassano</a:t>
            </a:r>
            <a:r>
              <a:rPr lang="en-US" sz="2000" dirty="0"/>
              <a:t>, </a:t>
            </a:r>
            <a:r>
              <a:rPr lang="en-US" sz="2000" dirty="0" smtClean="0"/>
              <a:t>2015) </a:t>
            </a:r>
            <a:r>
              <a:rPr lang="en-US" sz="2000" dirty="0"/>
              <a:t>m</a:t>
            </a:r>
            <a:r>
              <a:rPr lang="en-US" sz="2000" dirty="0" smtClean="0"/>
              <a:t>odeled </a:t>
            </a:r>
            <a:r>
              <a:rPr lang="en-US" sz="2000" dirty="0" smtClean="0"/>
              <a:t>similarities in an affinity matrix</a:t>
            </a:r>
          </a:p>
          <a:p>
            <a:pPr lvl="1"/>
            <a:r>
              <a:rPr lang="en-US" sz="2000" dirty="0" smtClean="0"/>
              <a:t>Here, we model the feature vectors themselves</a:t>
            </a:r>
            <a:endParaRPr lang="en-US" sz="2000" dirty="0" smtClean="0"/>
          </a:p>
        </p:txBody>
      </p:sp>
      <p:pic>
        <p:nvPicPr>
          <p:cNvPr id="12" name="Picture 11" descr="baldassano_fig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58" y="2756645"/>
            <a:ext cx="4012542" cy="307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71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/>
              <a:t>ddCRP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ddCRP	</a:t>
            </a:r>
          </a:p>
          <a:p>
            <a:pPr lvl="1"/>
            <a:r>
              <a:rPr lang="en-US" dirty="0" smtClean="0"/>
              <a:t>Model performs well on synthetic data</a:t>
            </a:r>
          </a:p>
          <a:p>
            <a:pPr lvl="2"/>
            <a:r>
              <a:rPr lang="en-US" dirty="0" smtClean="0"/>
              <a:t> </a:t>
            </a:r>
            <a:r>
              <a:rPr lang="en-US" dirty="0" smtClean="0"/>
              <a:t>quickly learns number </a:t>
            </a:r>
            <a:r>
              <a:rPr lang="en-US" dirty="0" smtClean="0"/>
              <a:t>of clusters</a:t>
            </a:r>
          </a:p>
        </p:txBody>
      </p:sp>
      <p:pic>
        <p:nvPicPr>
          <p:cNvPr id="4" name="Picture 3" descr="squa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626" y="4204762"/>
            <a:ext cx="4087274" cy="2043637"/>
          </a:xfrm>
          <a:prstGeom prst="rect">
            <a:avLst/>
          </a:prstGeom>
        </p:spPr>
      </p:pic>
      <p:pic>
        <p:nvPicPr>
          <p:cNvPr id="5" name="Picture 4" descr="fa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4204762"/>
            <a:ext cx="4087274" cy="20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42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ddCRP – Very Preliminary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4204395" cy="349175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Constant </a:t>
            </a:r>
            <a:r>
              <a:rPr lang="en-US" sz="2200" dirty="0" err="1" smtClean="0"/>
              <a:t>hyperparameters</a:t>
            </a:r>
            <a:r>
              <a:rPr lang="en-US" sz="2200" dirty="0" smtClean="0"/>
              <a:t> results in large variability in number of clusters</a:t>
            </a:r>
            <a:endParaRPr lang="en-US" sz="2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466746" y="3402635"/>
            <a:ext cx="3258154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0" dirty="0" smtClean="0"/>
              <a:t>Map that maximizes log-probability specified by *</a:t>
            </a:r>
            <a:endParaRPr lang="en-US" sz="1150" dirty="0"/>
          </a:p>
        </p:txBody>
      </p:sp>
      <p:pic>
        <p:nvPicPr>
          <p:cNvPr id="6" name="Picture 5" descr="ddCRP.ClusterCounts.Iter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320" y="3682246"/>
            <a:ext cx="4104580" cy="2736386"/>
          </a:xfrm>
          <a:prstGeom prst="rect">
            <a:avLst/>
          </a:prstGeom>
        </p:spPr>
      </p:pic>
      <p:pic>
        <p:nvPicPr>
          <p:cNvPr id="7" name="Picture 6" descr="ddCRP_Figu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40" y="4202161"/>
            <a:ext cx="3670573" cy="208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8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ddCRP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How to choose hyper-parameters?</a:t>
            </a:r>
          </a:p>
          <a:p>
            <a:pPr lvl="1"/>
            <a:r>
              <a:rPr lang="en-US" sz="2000" dirty="0" smtClean="0"/>
              <a:t>Optimize on a subject-by-subject basis?</a:t>
            </a:r>
          </a:p>
          <a:p>
            <a:r>
              <a:rPr lang="en-US" dirty="0" smtClean="0"/>
              <a:t>More iterations?</a:t>
            </a:r>
          </a:p>
          <a:p>
            <a:pPr lvl="1"/>
            <a:r>
              <a:rPr lang="en-US" sz="2000" dirty="0" smtClean="0"/>
              <a:t>Label that maximizes log-probability at tail end of MCMC iterations</a:t>
            </a:r>
          </a:p>
          <a:p>
            <a:pPr lvl="1"/>
            <a:r>
              <a:rPr lang="en-US" sz="2000" dirty="0" smtClean="0"/>
              <a:t>Mixing distribution might not be stationary yet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719429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Fiber Tracking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Issues with fiber tracking </a:t>
            </a:r>
          </a:p>
          <a:p>
            <a:pPr lvl="1"/>
            <a:r>
              <a:rPr lang="en-US" sz="2000" dirty="0" smtClean="0"/>
              <a:t>Low </a:t>
            </a:r>
            <a:r>
              <a:rPr lang="en-US" sz="2000" dirty="0"/>
              <a:t>diffusion signal at gray/white </a:t>
            </a:r>
            <a:r>
              <a:rPr lang="en-US" sz="2000" dirty="0" smtClean="0"/>
              <a:t>interface</a:t>
            </a:r>
          </a:p>
          <a:p>
            <a:pPr lvl="1"/>
            <a:r>
              <a:rPr lang="en-US" sz="2000" dirty="0" smtClean="0"/>
              <a:t>High preference for hyper-short range connections</a:t>
            </a:r>
          </a:p>
          <a:p>
            <a:pPr lvl="2"/>
            <a:r>
              <a:rPr lang="en-US" sz="2000" dirty="0" smtClean="0"/>
              <a:t>Clustering driven by short-range instead of long-range fibers</a:t>
            </a:r>
          </a:p>
          <a:p>
            <a:pPr marL="457200" lvl="2" indent="0">
              <a:buNone/>
            </a:pPr>
            <a:endParaRPr lang="en-US" sz="2000" dirty="0"/>
          </a:p>
          <a:p>
            <a:r>
              <a:rPr lang="en-US" dirty="0" smtClean="0"/>
              <a:t>Idea:</a:t>
            </a:r>
          </a:p>
          <a:p>
            <a:pPr lvl="1"/>
            <a:r>
              <a:rPr lang="en-US" sz="2000" dirty="0" smtClean="0"/>
              <a:t>Use inward-projected surface (St-</a:t>
            </a:r>
            <a:r>
              <a:rPr lang="en-US" sz="2000" dirty="0" err="1" smtClean="0"/>
              <a:t>Onge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err="1" smtClean="0"/>
              <a:t>Descoteaux</a:t>
            </a:r>
            <a:r>
              <a:rPr lang="en-US" sz="2000" dirty="0" smtClean="0"/>
              <a:t>, 2017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Constrain initial tracking direction</a:t>
            </a:r>
          </a:p>
        </p:txBody>
      </p:sp>
    </p:spTree>
    <p:extLst>
      <p:ext uri="{BB962C8B-B14F-4D97-AF65-F5344CB8AC3E}">
        <p14:creationId xmlns:p14="http://schemas.microsoft.com/office/powerpoint/2010/main" val="936496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/>
              <a:t>Fiber Tracking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Why not just seed from white matter?</a:t>
            </a:r>
          </a:p>
          <a:p>
            <a:pPr lvl="1"/>
            <a:r>
              <a:rPr lang="en-US" sz="2000" dirty="0" smtClean="0"/>
              <a:t>Un-equal sampling of cortex</a:t>
            </a:r>
          </a:p>
          <a:p>
            <a:pPr lvl="2"/>
            <a:r>
              <a:rPr lang="en-US" sz="2000" dirty="0" smtClean="0"/>
              <a:t>Can’t parameterize each cortical point w/ # of </a:t>
            </a:r>
            <a:r>
              <a:rPr lang="en-US" sz="2000" dirty="0" smtClean="0"/>
              <a:t>fibers</a:t>
            </a:r>
          </a:p>
          <a:p>
            <a:pPr marL="457200" lvl="2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Streamlines tend to “hop” onto major white matter </a:t>
            </a:r>
            <a:r>
              <a:rPr lang="en-US" sz="2000" dirty="0" smtClean="0"/>
              <a:t>bundles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2556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Improving </a:t>
            </a:r>
            <a:r>
              <a:rPr lang="en-US" dirty="0" err="1" smtClean="0"/>
              <a:t>Tractography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956" y="2756647"/>
            <a:ext cx="3985223" cy="1870438"/>
          </a:xfrm>
        </p:spPr>
        <p:txBody>
          <a:bodyPr>
            <a:normAutofit/>
          </a:bodyPr>
          <a:lstStyle/>
          <a:p>
            <a:r>
              <a:rPr lang="en-US" dirty="0" smtClean="0"/>
              <a:t>Curvature flow of G/W surface</a:t>
            </a:r>
          </a:p>
          <a:p>
            <a:pPr lvl="1"/>
            <a:r>
              <a:rPr lang="en-US" sz="2000" dirty="0" smtClean="0"/>
              <a:t>Project surface inwards</a:t>
            </a:r>
          </a:p>
          <a:p>
            <a:pPr lvl="1"/>
            <a:r>
              <a:rPr lang="en-US" sz="2000" dirty="0"/>
              <a:t>M</a:t>
            </a:r>
            <a:r>
              <a:rPr lang="en-US" sz="2000" dirty="0" smtClean="0"/>
              <a:t>inimize mean curvature</a:t>
            </a:r>
          </a:p>
          <a:p>
            <a:r>
              <a:rPr lang="en-US" dirty="0" smtClean="0"/>
              <a:t>Seed fibers from flow surface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 descr="Screen Shot 2018-10-04 at 12.28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56" y="4454743"/>
            <a:ext cx="4323751" cy="14359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7552" y="6121541"/>
            <a:ext cx="1061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Gray/White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518151" y="6121541"/>
            <a:ext cx="1899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Curvature flow surface</a:t>
            </a:r>
            <a:endParaRPr lang="en-US" sz="1200" dirty="0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637553" y="4900139"/>
            <a:ext cx="381925" cy="122140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179145" y="5663240"/>
            <a:ext cx="220274" cy="45830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aggitalFl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482" y="3532566"/>
            <a:ext cx="4146193" cy="23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Streamline Length Distributions</a:t>
            </a:r>
            <a:endParaRPr lang="en-US" dirty="0"/>
          </a:p>
        </p:txBody>
      </p:sp>
      <p:pic>
        <p:nvPicPr>
          <p:cNvPr id="7" name="Picture 6" descr="StreamlineLengths.Flow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3295567"/>
            <a:ext cx="8308975" cy="3115866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8308975" cy="3491753"/>
          </a:xfrm>
        </p:spPr>
        <p:txBody>
          <a:bodyPr/>
          <a:lstStyle/>
          <a:p>
            <a:r>
              <a:rPr lang="en-US" dirty="0" smtClean="0"/>
              <a:t>Add back length of curvature line (right figure)</a:t>
            </a:r>
          </a:p>
        </p:txBody>
      </p:sp>
    </p:spTree>
    <p:extLst>
      <p:ext uri="{BB962C8B-B14F-4D97-AF65-F5344CB8AC3E}">
        <p14:creationId xmlns:p14="http://schemas.microsoft.com/office/powerpoint/2010/main" val="2532733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Improving </a:t>
            </a:r>
            <a:r>
              <a:rPr lang="en-US" dirty="0" err="1" smtClean="0"/>
              <a:t>Tractography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4650651" cy="349175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Original problem</a:t>
            </a:r>
          </a:p>
          <a:p>
            <a:pPr lvl="1"/>
            <a:r>
              <a:rPr lang="en-US" dirty="0" smtClean="0"/>
              <a:t>Low diffusion signal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preference for short fibers</a:t>
            </a:r>
          </a:p>
          <a:p>
            <a:pPr lvl="1"/>
            <a:r>
              <a:rPr lang="en-US" dirty="0" smtClean="0"/>
              <a:t>Clustering driven by local / short association fibers</a:t>
            </a:r>
            <a:endParaRPr lang="en-US" dirty="0"/>
          </a:p>
        </p:txBody>
      </p:sp>
      <p:pic>
        <p:nvPicPr>
          <p:cNvPr id="4" name="Picture 3" descr="StreamlineLengths.Percentiles.Flow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25" y="3087152"/>
            <a:ext cx="4232360" cy="28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07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Background and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5517368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Given a new MRI volume, would like to </a:t>
            </a:r>
            <a:r>
              <a:rPr lang="en-US" dirty="0" smtClean="0"/>
              <a:t>map cortical </a:t>
            </a:r>
            <a:r>
              <a:rPr lang="en-US" dirty="0" smtClean="0"/>
              <a:t>regions</a:t>
            </a:r>
          </a:p>
          <a:p>
            <a:pPr lvl="1"/>
            <a:r>
              <a:rPr lang="en-US" sz="2000" dirty="0" err="1" smtClean="0"/>
              <a:t>Brodmann</a:t>
            </a:r>
            <a:r>
              <a:rPr lang="en-US" sz="2000" dirty="0" smtClean="0"/>
              <a:t>, </a:t>
            </a:r>
            <a:r>
              <a:rPr lang="en-US" sz="2000" dirty="0" err="1" smtClean="0"/>
              <a:t>Destrieux</a:t>
            </a:r>
            <a:r>
              <a:rPr lang="en-US" sz="2000" dirty="0" smtClean="0"/>
              <a:t>, </a:t>
            </a:r>
            <a:r>
              <a:rPr lang="en-US" sz="2000" dirty="0" err="1" smtClean="0"/>
              <a:t>Desikan-Killiany</a:t>
            </a:r>
            <a:r>
              <a:rPr lang="en-US" sz="2000" dirty="0" smtClean="0"/>
              <a:t>, AAL</a:t>
            </a:r>
          </a:p>
          <a:p>
            <a:pPr lvl="1"/>
            <a:r>
              <a:rPr lang="en-US" sz="2000" dirty="0" smtClean="0"/>
              <a:t>Multi-modal maps (</a:t>
            </a:r>
            <a:r>
              <a:rPr lang="en-US" sz="2000" dirty="0" err="1" smtClean="0"/>
              <a:t>Glasser</a:t>
            </a:r>
            <a:r>
              <a:rPr lang="en-US" sz="2000" dirty="0" smtClean="0"/>
              <a:t>), or connectivity-based maps </a:t>
            </a:r>
            <a:r>
              <a:rPr lang="en-US" sz="2000" dirty="0" smtClean="0"/>
              <a:t>(Gordon)</a:t>
            </a:r>
            <a:endParaRPr lang="en-US" sz="2000" dirty="0"/>
          </a:p>
          <a:p>
            <a:r>
              <a:rPr lang="en-US" dirty="0" smtClean="0"/>
              <a:t>Typically applied via surf./vol</a:t>
            </a:r>
            <a:r>
              <a:rPr lang="en-US" dirty="0" smtClean="0"/>
              <a:t>. </a:t>
            </a:r>
            <a:r>
              <a:rPr lang="en-US" dirty="0" smtClean="0"/>
              <a:t>registration</a:t>
            </a:r>
            <a:endParaRPr lang="en-US" dirty="0" smtClean="0"/>
          </a:p>
          <a:p>
            <a:pPr lvl="1"/>
            <a:r>
              <a:rPr lang="en-US" sz="2000" dirty="0" err="1" smtClean="0"/>
              <a:t>FreeSurfer</a:t>
            </a:r>
            <a:endParaRPr lang="en-US" sz="2000" dirty="0" smtClean="0"/>
          </a:p>
          <a:p>
            <a:pPr lvl="1"/>
            <a:r>
              <a:rPr lang="en-US" sz="2000" dirty="0" smtClean="0"/>
              <a:t>FSL (multimodal surface matching)</a:t>
            </a:r>
            <a:endParaRPr lang="en-US" sz="2000" dirty="0" smtClean="0"/>
          </a:p>
        </p:txBody>
      </p:sp>
      <p:pic>
        <p:nvPicPr>
          <p:cNvPr id="4" name="Picture 3" descr="Glasser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62" y="2756646"/>
            <a:ext cx="1174290" cy="1456119"/>
          </a:xfrm>
          <a:prstGeom prst="rect">
            <a:avLst/>
          </a:prstGeom>
        </p:spPr>
      </p:pic>
      <p:pic>
        <p:nvPicPr>
          <p:cNvPr id="5" name="Picture 4" descr="GordonMa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039" y="2756645"/>
            <a:ext cx="1798861" cy="145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0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Improving </a:t>
            </a:r>
            <a:r>
              <a:rPr lang="en-US" dirty="0" err="1" smtClean="0"/>
              <a:t>Tractography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8308974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What have we fixed?</a:t>
            </a:r>
            <a:endParaRPr lang="en-US" dirty="0"/>
          </a:p>
          <a:p>
            <a:pPr lvl="1"/>
            <a:r>
              <a:rPr lang="en-US" sz="2000" dirty="0"/>
              <a:t>Modify probtrackx2 to accept new surface</a:t>
            </a:r>
          </a:p>
          <a:p>
            <a:pPr lvl="2"/>
            <a:r>
              <a:rPr lang="en-US" sz="2000" dirty="0" smtClean="0"/>
              <a:t>Check for </a:t>
            </a:r>
            <a:r>
              <a:rPr lang="en-US" sz="2000" dirty="0"/>
              <a:t>inward / outward </a:t>
            </a:r>
            <a:r>
              <a:rPr lang="en-US" sz="2000" dirty="0" smtClean="0"/>
              <a:t>curvature flow</a:t>
            </a:r>
            <a:endParaRPr lang="en-US" sz="2000" dirty="0"/>
          </a:p>
          <a:p>
            <a:pPr lvl="1"/>
            <a:r>
              <a:rPr lang="en-US" sz="2000" dirty="0"/>
              <a:t>Enforce initial tracking </a:t>
            </a:r>
            <a:r>
              <a:rPr lang="en-US" sz="2000" dirty="0" smtClean="0"/>
              <a:t>direction</a:t>
            </a:r>
          </a:p>
          <a:p>
            <a:r>
              <a:rPr lang="en-US" dirty="0" smtClean="0"/>
              <a:t>Importance</a:t>
            </a:r>
            <a:endParaRPr lang="en-US" dirty="0"/>
          </a:p>
          <a:p>
            <a:pPr lvl="1"/>
            <a:r>
              <a:rPr lang="en-US" sz="2000" dirty="0" smtClean="0"/>
              <a:t>Still sample U-fibers</a:t>
            </a:r>
          </a:p>
          <a:p>
            <a:pPr lvl="1"/>
            <a:r>
              <a:rPr lang="en-US" sz="2000" dirty="0" smtClean="0"/>
              <a:t>Sample long-association fibers more</a:t>
            </a:r>
          </a:p>
          <a:p>
            <a:pPr lvl="1"/>
            <a:r>
              <a:rPr lang="en-US" sz="2000" dirty="0" smtClean="0"/>
              <a:t>Remove preference for hyper-short connections</a:t>
            </a:r>
          </a:p>
          <a:p>
            <a:pPr marL="2286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784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8308974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Cluster IPL w/, w/o curvature-corrected </a:t>
            </a:r>
            <a:r>
              <a:rPr lang="en-US" dirty="0" err="1" smtClean="0"/>
              <a:t>tractography</a:t>
            </a:r>
            <a:endParaRPr lang="en-US" dirty="0"/>
          </a:p>
          <a:p>
            <a:r>
              <a:rPr lang="en-US" dirty="0" smtClean="0"/>
              <a:t>Compare ICA components to clustered </a:t>
            </a:r>
            <a:r>
              <a:rPr lang="en-US" dirty="0" err="1" smtClean="0"/>
              <a:t>tractography</a:t>
            </a:r>
            <a:endParaRPr lang="en-US" dirty="0" smtClean="0"/>
          </a:p>
          <a:p>
            <a:pPr lvl="1"/>
            <a:r>
              <a:rPr lang="en-US" sz="2000" dirty="0" smtClean="0"/>
              <a:t>Identify cluster that corresponds to DMN and LFP </a:t>
            </a:r>
            <a:r>
              <a:rPr lang="en-US" sz="2000" dirty="0" smtClean="0"/>
              <a:t>networks</a:t>
            </a:r>
          </a:p>
          <a:p>
            <a:pPr lvl="1"/>
            <a:endParaRPr lang="en-US" sz="2000" dirty="0"/>
          </a:p>
          <a:p>
            <a:r>
              <a:rPr lang="en-US" sz="2200" dirty="0" smtClean="0"/>
              <a:t>Validate method with other known histological maps</a:t>
            </a:r>
          </a:p>
          <a:p>
            <a:pPr lvl="1"/>
            <a:r>
              <a:rPr lang="en-US" dirty="0" smtClean="0"/>
              <a:t>Frontal Pole (</a:t>
            </a:r>
            <a:r>
              <a:rPr lang="en-US" dirty="0" err="1" smtClean="0"/>
              <a:t>Bludau</a:t>
            </a:r>
            <a:r>
              <a:rPr lang="en-US" dirty="0" smtClean="0"/>
              <a:t>, 2014)</a:t>
            </a:r>
          </a:p>
          <a:p>
            <a:pPr lvl="1"/>
            <a:r>
              <a:rPr lang="en-US" dirty="0" err="1" smtClean="0"/>
              <a:t>BigBrain</a:t>
            </a:r>
            <a:r>
              <a:rPr lang="en-US" dirty="0" smtClean="0"/>
              <a:t> (</a:t>
            </a:r>
            <a:r>
              <a:rPr lang="en-US" dirty="0" err="1" smtClean="0"/>
              <a:t>Amunts</a:t>
            </a:r>
            <a:r>
              <a:rPr lang="en-US" dirty="0" smtClean="0"/>
              <a:t>, 2013)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884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</a:t>
            </a:r>
            <a:br>
              <a:rPr lang="en-US" dirty="0" smtClean="0"/>
            </a:br>
            <a:r>
              <a:rPr lang="en-US" dirty="0" smtClean="0"/>
              <a:t>Planned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Analyze Relationship Between Resting-State- vs. Diffusion-derived parcels</a:t>
            </a:r>
          </a:p>
          <a:p>
            <a:pPr lvl="1"/>
            <a:r>
              <a:rPr lang="en-US" sz="2000" dirty="0" smtClean="0"/>
              <a:t>Cluster both data-types using single paradigm?</a:t>
            </a:r>
          </a:p>
          <a:p>
            <a:pPr lvl="1"/>
            <a:endParaRPr lang="en-US" sz="2000" dirty="0"/>
          </a:p>
          <a:p>
            <a:r>
              <a:rPr lang="en-US" dirty="0" smtClean="0"/>
              <a:t>Analyze Fine-Scale Spatial Connectivity Gradients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 err="1" smtClean="0"/>
              <a:t>Connectopy</a:t>
            </a:r>
            <a:r>
              <a:rPr lang="en-US" sz="2000" dirty="0" smtClean="0"/>
              <a:t>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585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</a:t>
            </a:r>
            <a:r>
              <a:rPr lang="en-US" dirty="0" smtClean="0"/>
              <a:t>Between Structural </a:t>
            </a:r>
            <a:r>
              <a:rPr lang="en-US" dirty="0"/>
              <a:t>and </a:t>
            </a:r>
            <a:r>
              <a:rPr lang="en-US" dirty="0" smtClean="0"/>
              <a:t>Functional Parcellations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Cortical Field (Activation) Hypothesis</a:t>
            </a:r>
          </a:p>
          <a:p>
            <a:pPr lvl="1"/>
            <a:r>
              <a:rPr lang="en-US" dirty="0" smtClean="0"/>
              <a:t>Weak / Strong Co-</a:t>
            </a:r>
            <a:r>
              <a:rPr lang="en-US" dirty="0" err="1" smtClean="0"/>
              <a:t>actiation</a:t>
            </a:r>
            <a:endParaRPr lang="en-US" dirty="0" smtClean="0"/>
          </a:p>
          <a:p>
            <a:r>
              <a:rPr lang="en-US" dirty="0" smtClean="0"/>
              <a:t>Cortical Areas</a:t>
            </a:r>
          </a:p>
          <a:p>
            <a:pPr lvl="1"/>
            <a:r>
              <a:rPr lang="en-US" dirty="0" smtClean="0"/>
              <a:t>Microstructural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1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</a:t>
            </a:r>
            <a:r>
              <a:rPr lang="en-US" dirty="0" smtClean="0"/>
              <a:t>Btw. </a:t>
            </a:r>
            <a:r>
              <a:rPr lang="en-US" dirty="0" err="1" smtClean="0"/>
              <a:t>Struct</a:t>
            </a:r>
            <a:r>
              <a:rPr lang="en-US" dirty="0" smtClean="0"/>
              <a:t> and </a:t>
            </a:r>
            <a:r>
              <a:rPr lang="en-US" dirty="0" err="1" smtClean="0"/>
              <a:t>Func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Prior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Limited prior work comparing parcellations</a:t>
            </a:r>
          </a:p>
          <a:p>
            <a:pPr lvl="1"/>
            <a:r>
              <a:rPr lang="en-US" sz="2000" dirty="0" smtClean="0"/>
              <a:t>Spatial overlap of parcels</a:t>
            </a:r>
          </a:p>
          <a:p>
            <a:pPr lvl="1"/>
            <a:r>
              <a:rPr lang="en-US" sz="2000" dirty="0" smtClean="0"/>
              <a:t>Regional homogeneity (Shi, 2007)</a:t>
            </a:r>
          </a:p>
          <a:p>
            <a:pPr lvl="1"/>
            <a:r>
              <a:rPr lang="en-US" sz="2000" dirty="0" smtClean="0"/>
              <a:t>Compare network topology (</a:t>
            </a:r>
            <a:r>
              <a:rPr lang="en-US" sz="2000" dirty="0" err="1" smtClean="0"/>
              <a:t>Sporns</a:t>
            </a:r>
            <a:r>
              <a:rPr lang="en-US" sz="2000" dirty="0" smtClean="0"/>
              <a:t>, Honey)</a:t>
            </a:r>
          </a:p>
          <a:p>
            <a:pPr lvl="1"/>
            <a:r>
              <a:rPr lang="en-US" sz="2000" dirty="0" smtClean="0"/>
              <a:t>Regress FC on SC as function of network size (</a:t>
            </a:r>
            <a:r>
              <a:rPr lang="en-US" sz="2000" dirty="0" err="1" smtClean="0"/>
              <a:t>Sporns</a:t>
            </a:r>
            <a:r>
              <a:rPr lang="en-US" sz="2000" dirty="0" smtClean="0"/>
              <a:t>, Honey)</a:t>
            </a:r>
          </a:p>
        </p:txBody>
      </p:sp>
    </p:spTree>
    <p:extLst>
      <p:ext uri="{BB962C8B-B14F-4D97-AF65-F5344CB8AC3E}">
        <p14:creationId xmlns:p14="http://schemas.microsoft.com/office/powerpoint/2010/main" val="3485159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 Structural and Functional Parcellations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4133565" cy="349175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rs</a:t>
            </a:r>
            <a:r>
              <a:rPr lang="en-US" dirty="0" smtClean="0"/>
              <a:t>-fMRI-</a:t>
            </a:r>
            <a:r>
              <a:rPr lang="en-US" dirty="0" smtClean="0"/>
              <a:t>weighted </a:t>
            </a:r>
            <a:r>
              <a:rPr lang="en-US" dirty="0" smtClean="0"/>
              <a:t>structural </a:t>
            </a:r>
            <a:r>
              <a:rPr lang="en-US" dirty="0" smtClean="0"/>
              <a:t>connectivity</a:t>
            </a:r>
          </a:p>
          <a:p>
            <a:pPr lvl="1"/>
            <a:r>
              <a:rPr lang="en-US" sz="2000" dirty="0" smtClean="0"/>
              <a:t>Compute ICA components</a:t>
            </a:r>
          </a:p>
          <a:p>
            <a:pPr lvl="1"/>
            <a:r>
              <a:rPr lang="en-US" sz="2000" dirty="0" smtClean="0"/>
              <a:t>Calculate probability that cortical vertices / voxels belong to same component</a:t>
            </a:r>
          </a:p>
          <a:p>
            <a:pPr lvl="1"/>
            <a:endParaRPr lang="en-US" sz="2000" dirty="0"/>
          </a:p>
          <a:p>
            <a:r>
              <a:rPr lang="en-US" sz="2200" dirty="0" smtClean="0"/>
              <a:t>Probability can be factored </a:t>
            </a:r>
            <a:r>
              <a:rPr lang="en-US" sz="2200" dirty="0" smtClean="0"/>
              <a:t>into affinity matrix or into ddCRP Gibb’s sampling</a:t>
            </a:r>
            <a:endParaRPr lang="en-US" sz="2200" dirty="0"/>
          </a:p>
        </p:txBody>
      </p:sp>
      <p:pic>
        <p:nvPicPr>
          <p:cNvPr id="4" name="Picture 3" descr="LateralFrontoParietal.Cluster.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0" b="18238"/>
          <a:stretch/>
        </p:blipFill>
        <p:spPr>
          <a:xfrm>
            <a:off x="4668272" y="2946224"/>
            <a:ext cx="4239475" cy="1546855"/>
          </a:xfrm>
          <a:prstGeom prst="rect">
            <a:avLst/>
          </a:prstGeom>
        </p:spPr>
      </p:pic>
      <p:pic>
        <p:nvPicPr>
          <p:cNvPr id="5" name="Picture 4" descr="DefaultMode1.Cluster.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4" b="17965"/>
          <a:stretch/>
        </p:blipFill>
        <p:spPr>
          <a:xfrm>
            <a:off x="4668272" y="4339190"/>
            <a:ext cx="4239475" cy="15468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2647" y="2946224"/>
            <a:ext cx="1734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Lateral Front-Parietal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8679" y="4280160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Default Mode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882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Fine Scale Connectivity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Recent interest in </a:t>
            </a:r>
            <a:r>
              <a:rPr lang="en-US" dirty="0" smtClean="0"/>
              <a:t>“</a:t>
            </a:r>
            <a:r>
              <a:rPr lang="en-US" dirty="0" err="1" smtClean="0"/>
              <a:t>connectopies</a:t>
            </a:r>
            <a:r>
              <a:rPr lang="en-US" dirty="0" smtClean="0"/>
              <a:t>”</a:t>
            </a:r>
            <a:endParaRPr lang="en-US" dirty="0"/>
          </a:p>
          <a:p>
            <a:pPr lvl="1"/>
            <a:r>
              <a:rPr lang="en-US" dirty="0" smtClean="0"/>
              <a:t>Spatial gr</a:t>
            </a:r>
            <a:r>
              <a:rPr lang="en-US" sz="1800" dirty="0" smtClean="0"/>
              <a:t>adients in connectivity profiles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Haak</a:t>
            </a:r>
            <a:r>
              <a:rPr lang="en-US" dirty="0" smtClean="0"/>
              <a:t> 2017)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Given affinity matrix, W, compute </a:t>
            </a:r>
            <a:r>
              <a:rPr lang="en-US" dirty="0" err="1" smtClean="0"/>
              <a:t>Laplacian</a:t>
            </a:r>
            <a:endParaRPr lang="en-US" dirty="0" smtClean="0"/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Gradients then defined by eigenvectors of L</a:t>
            </a:r>
          </a:p>
        </p:txBody>
      </p:sp>
      <p:pic>
        <p:nvPicPr>
          <p:cNvPr id="4" name="Picture 3" descr="L_=_D_-_W,_;;_L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039" y="4368200"/>
            <a:ext cx="3163364" cy="29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9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Fine Scale Connectivity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4149172" cy="349175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Haak</a:t>
            </a:r>
            <a:r>
              <a:rPr lang="en-US" dirty="0" smtClean="0"/>
              <a:t> 2017</a:t>
            </a:r>
          </a:p>
          <a:p>
            <a:pPr lvl="1"/>
            <a:r>
              <a:rPr lang="en-US" dirty="0" smtClean="0"/>
              <a:t>Compute regional connectivity gradients</a:t>
            </a:r>
          </a:p>
          <a:p>
            <a:pPr lvl="1"/>
            <a:r>
              <a:rPr lang="en-US" dirty="0" smtClean="0"/>
              <a:t>Make inference over gradients:</a:t>
            </a:r>
          </a:p>
          <a:p>
            <a:pPr lvl="2"/>
            <a:r>
              <a:rPr lang="en-US" dirty="0" smtClean="0"/>
              <a:t>Fit polynomial basis functions for trends</a:t>
            </a:r>
          </a:p>
          <a:p>
            <a:pPr lvl="2"/>
            <a:r>
              <a:rPr lang="en-US" dirty="0" smtClean="0"/>
              <a:t>Fit Gaussian-Process for fine-scale variations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Model coefficients allow for population inference</a:t>
            </a:r>
          </a:p>
        </p:txBody>
      </p:sp>
      <p:pic>
        <p:nvPicPr>
          <p:cNvPr id="5" name="Picture 4" descr="Connectopi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33" y="2750457"/>
            <a:ext cx="4012867" cy="34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8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Fine Scale Connectivity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3904803" cy="3491753"/>
          </a:xfrm>
        </p:spPr>
        <p:txBody>
          <a:bodyPr>
            <a:normAutofit/>
          </a:bodyPr>
          <a:lstStyle/>
          <a:p>
            <a:r>
              <a:rPr lang="en-US" dirty="0" err="1" smtClean="0"/>
              <a:t>Haak</a:t>
            </a:r>
            <a:r>
              <a:rPr lang="en-US" dirty="0" smtClean="0"/>
              <a:t> 2017</a:t>
            </a:r>
          </a:p>
          <a:p>
            <a:pPr lvl="1"/>
            <a:r>
              <a:rPr lang="en-US" dirty="0" smtClean="0"/>
              <a:t>Comparison of </a:t>
            </a:r>
            <a:r>
              <a:rPr lang="en-US" dirty="0" err="1" smtClean="0"/>
              <a:t>connectopy</a:t>
            </a:r>
            <a:r>
              <a:rPr lang="en-US" dirty="0" smtClean="0"/>
              <a:t> of V1 to </a:t>
            </a:r>
            <a:r>
              <a:rPr lang="en-US" dirty="0" err="1" smtClean="0"/>
              <a:t>retinotopy</a:t>
            </a:r>
            <a:r>
              <a:rPr lang="en-US" dirty="0" smtClean="0"/>
              <a:t> of V1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Reason to believe that </a:t>
            </a:r>
            <a:r>
              <a:rPr lang="en-US" dirty="0" err="1" smtClean="0"/>
              <a:t>connectopy</a:t>
            </a:r>
            <a:r>
              <a:rPr lang="en-US" dirty="0" smtClean="0"/>
              <a:t> can shed light on “</a:t>
            </a:r>
            <a:r>
              <a:rPr lang="en-US" dirty="0" err="1" smtClean="0"/>
              <a:t>retinotopic</a:t>
            </a:r>
            <a:r>
              <a:rPr lang="en-US" dirty="0" smtClean="0"/>
              <a:t>”-like connectivity patterns for whole cortex</a:t>
            </a:r>
          </a:p>
        </p:txBody>
      </p:sp>
      <p:pic>
        <p:nvPicPr>
          <p:cNvPr id="4" name="Picture 3" descr="Retinotopy_Vs_Connecto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29" y="2756646"/>
            <a:ext cx="4404171" cy="349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22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Fine Scale Connectivity Gradients: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8308974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Given single pair-wise connectivity matrix between two regions, R1 and R2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Compute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 is set of (not necessarily unique) samples in region R2 to which samples in region R1 connect most strongly</a:t>
            </a:r>
            <a:endParaRPr lang="en-US" dirty="0"/>
          </a:p>
        </p:txBody>
      </p:sp>
      <p:pic>
        <p:nvPicPr>
          <p:cNvPr id="6" name="Picture 5" descr="C_in_R^n_r1_ti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197" y="3429033"/>
            <a:ext cx="1687229" cy="245713"/>
          </a:xfrm>
          <a:prstGeom prst="rect">
            <a:avLst/>
          </a:prstGeom>
        </p:spPr>
      </p:pic>
      <p:pic>
        <p:nvPicPr>
          <p:cNvPr id="11" name="Picture 10" descr="underset_n_r2_m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38" y="4479149"/>
            <a:ext cx="6677480" cy="46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70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Background and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4929725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Why not just keep using surface registration?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Labeling of voxel/vertex should reflect the underlying connectivity</a:t>
            </a:r>
          </a:p>
          <a:p>
            <a:pPr lvl="1"/>
            <a:r>
              <a:rPr lang="en-US" sz="2000" dirty="0" smtClean="0"/>
              <a:t>Especially if interested in applying connectivity-derived maps (</a:t>
            </a:r>
            <a:r>
              <a:rPr lang="en-US" sz="2000" dirty="0" err="1" smtClean="0"/>
              <a:t>Glasser</a:t>
            </a:r>
            <a:r>
              <a:rPr lang="en-US" sz="2000" dirty="0" smtClean="0"/>
              <a:t>, Gordon, </a:t>
            </a:r>
            <a:r>
              <a:rPr lang="en-US" sz="2000" dirty="0" err="1" smtClean="0"/>
              <a:t>Arslan</a:t>
            </a:r>
            <a:r>
              <a:rPr lang="en-US" sz="2000" dirty="0" smtClean="0"/>
              <a:t>, Craddock, Fan)</a:t>
            </a:r>
            <a:endParaRPr lang="en-US" sz="2000" dirty="0" smtClean="0"/>
          </a:p>
        </p:txBody>
      </p:sp>
      <p:pic>
        <p:nvPicPr>
          <p:cNvPr id="4" name="Picture 3" descr="BrainSuiteRegistr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56" y="2756646"/>
            <a:ext cx="3511943" cy="184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7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Fine Scale Connectivity Gradients: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8308974" cy="34917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Compute multivariate linear relationship between spatially embedded source (R1) and target (R2) coordinates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r>
              <a:rPr lang="en-US" dirty="0" smtClean="0"/>
              <a:t>			where p = dim(basis set) + 1</a:t>
            </a:r>
            <a:endParaRPr lang="en-US" dirty="0"/>
          </a:p>
          <a:p>
            <a:r>
              <a:rPr lang="en-US" dirty="0" smtClean="0"/>
              <a:t>Affine mapping between source and target points with maximum connectivity </a:t>
            </a:r>
          </a:p>
          <a:p>
            <a:r>
              <a:rPr lang="en-US" i="1" dirty="0"/>
              <a:t>A </a:t>
            </a:r>
            <a:r>
              <a:rPr lang="en-US" dirty="0"/>
              <a:t>matrix describes the the linear relationship between pairwise connection </a:t>
            </a:r>
            <a:r>
              <a:rPr lang="en-US" dirty="0" smtClean="0"/>
              <a:t>profiles, over which we can make population inference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Y_=_XA,_;_;_Y,X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71" y="3715320"/>
            <a:ext cx="4953771" cy="3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76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Fine Scale Connectivity Gradients: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5437708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Basis set is variable</a:t>
            </a:r>
          </a:p>
          <a:p>
            <a:pPr lvl="1"/>
            <a:r>
              <a:rPr lang="en-US" sz="2000" dirty="0" smtClean="0"/>
              <a:t>3D Euclidean spatial coordinates</a:t>
            </a:r>
          </a:p>
          <a:p>
            <a:pPr lvl="1"/>
            <a:r>
              <a:rPr lang="en-US" sz="2000" dirty="0" err="1" smtClean="0"/>
              <a:t>Laplacian</a:t>
            </a:r>
            <a:r>
              <a:rPr lang="en-US" sz="2000" dirty="0" smtClean="0"/>
              <a:t> </a:t>
            </a:r>
            <a:r>
              <a:rPr lang="en-US" sz="2000" dirty="0" err="1" smtClean="0"/>
              <a:t>eigenfunctions</a:t>
            </a:r>
            <a:endParaRPr lang="en-US" sz="2000" dirty="0" smtClean="0"/>
          </a:p>
          <a:p>
            <a:pPr lvl="1"/>
            <a:r>
              <a:rPr lang="en-US" sz="2000" dirty="0" smtClean="0"/>
              <a:t>Regional </a:t>
            </a:r>
            <a:r>
              <a:rPr lang="en-US" sz="2000" dirty="0" err="1" smtClean="0"/>
              <a:t>connectopies</a:t>
            </a:r>
            <a:endParaRPr lang="en-US" sz="2000" dirty="0"/>
          </a:p>
          <a:p>
            <a:pPr lvl="1"/>
            <a:r>
              <a:rPr lang="en-US" sz="2000" dirty="0" smtClean="0"/>
              <a:t>Spherical coordinates transforms</a:t>
            </a:r>
          </a:p>
          <a:p>
            <a:r>
              <a:rPr lang="en-US" sz="2200" dirty="0" smtClean="0"/>
              <a:t>End goal is to measure pairwise, linear relationship of connection strengths between region pairs</a:t>
            </a:r>
            <a:endParaRPr lang="en-US" sz="2200" dirty="0"/>
          </a:p>
        </p:txBody>
      </p:sp>
      <p:pic>
        <p:nvPicPr>
          <p:cNvPr id="5" name="Picture 4" descr="Eigenmdo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33" y="2897929"/>
            <a:ext cx="3110567" cy="1346692"/>
          </a:xfrm>
          <a:prstGeom prst="rect">
            <a:avLst/>
          </a:prstGeom>
        </p:spPr>
      </p:pic>
      <p:pic>
        <p:nvPicPr>
          <p:cNvPr id="6" name="Picture 5" descr="Spheric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535" y="4373453"/>
            <a:ext cx="1709365" cy="17093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53570" y="48588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550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Fine Scale Connectivity Gradients: </a:t>
            </a:r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 is to measure the pairwise, linear relationship of connectivity between pairs of regions, in similar fashion to </a:t>
            </a:r>
            <a:r>
              <a:rPr lang="en-US" dirty="0" err="1" smtClean="0"/>
              <a:t>retintopic</a:t>
            </a:r>
            <a:r>
              <a:rPr lang="en-US" dirty="0" smtClean="0"/>
              <a:t> studies</a:t>
            </a:r>
            <a:endParaRPr lang="en-US" dirty="0"/>
          </a:p>
          <a:p>
            <a:r>
              <a:rPr lang="en-US" dirty="0" smtClean="0"/>
              <a:t>Based on V1/V2 organization, can we find pairs of regions that have analogous organization patterns?</a:t>
            </a:r>
          </a:p>
        </p:txBody>
      </p:sp>
    </p:spTree>
    <p:extLst>
      <p:ext uri="{BB962C8B-B14F-4D97-AF65-F5344CB8AC3E}">
        <p14:creationId xmlns:p14="http://schemas.microsoft.com/office/powerpoint/2010/main" val="2291013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Fine Scale Connectivity Gradients: </a:t>
            </a:r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5198408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Can oil down pairwise relationship to single scalar value</a:t>
            </a:r>
          </a:p>
          <a:p>
            <a:pPr lvl="1"/>
            <a:r>
              <a:rPr lang="en-US" sz="2000" dirty="0" smtClean="0"/>
              <a:t>Explained variance</a:t>
            </a:r>
          </a:p>
          <a:p>
            <a:pPr lvl="1"/>
            <a:r>
              <a:rPr lang="en-US" sz="2000" dirty="0" smtClean="0"/>
              <a:t>Randomness using MI</a:t>
            </a:r>
            <a:endParaRPr lang="en-US" sz="2000" dirty="0"/>
          </a:p>
          <a:p>
            <a:r>
              <a:rPr lang="en-US" sz="2200" dirty="0" smtClean="0"/>
              <a:t>Analyze network topology described by these organizational measure</a:t>
            </a:r>
          </a:p>
          <a:p>
            <a:pPr lvl="1"/>
            <a:r>
              <a:rPr lang="en-US" sz="2000" dirty="0" smtClean="0"/>
              <a:t>More fine-tuned than typical graph theory measures</a:t>
            </a:r>
          </a:p>
          <a:p>
            <a:endParaRPr lang="en-US" dirty="0" smtClean="0"/>
          </a:p>
        </p:txBody>
      </p:sp>
      <p:pic>
        <p:nvPicPr>
          <p:cNvPr id="4" name="Picture 3" descr="grap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577" y="3279461"/>
            <a:ext cx="2604193" cy="24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3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Motion-Correction with Convolutional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955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Why not just re-run clustering algorithms?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4" y="2756646"/>
            <a:ext cx="8308976" cy="3491753"/>
          </a:xfrm>
        </p:spPr>
        <p:txBody>
          <a:bodyPr>
            <a:noAutofit/>
          </a:bodyPr>
          <a:lstStyle/>
          <a:p>
            <a:r>
              <a:rPr lang="en-US" dirty="0" smtClean="0"/>
              <a:t>Label matching</a:t>
            </a:r>
          </a:p>
          <a:p>
            <a:pPr lvl="1"/>
            <a:r>
              <a:rPr lang="en-US" sz="2000" dirty="0" smtClean="0"/>
              <a:t>Max-weight bipartite matching problem</a:t>
            </a:r>
          </a:p>
          <a:p>
            <a:pPr lvl="1"/>
            <a:endParaRPr lang="en-US" sz="2000" dirty="0" smtClean="0"/>
          </a:p>
          <a:p>
            <a:r>
              <a:rPr lang="en-US" dirty="0" smtClean="0"/>
              <a:t>Utilize p</a:t>
            </a:r>
            <a:r>
              <a:rPr lang="en-US" dirty="0" smtClean="0"/>
              <a:t>opulation Information</a:t>
            </a:r>
          </a:p>
          <a:p>
            <a:pPr lvl="1"/>
            <a:r>
              <a:rPr lang="en-US" sz="2000" dirty="0" err="1" smtClean="0"/>
              <a:t>Arslan</a:t>
            </a:r>
            <a:r>
              <a:rPr lang="en-US" sz="2000" dirty="0" smtClean="0"/>
              <a:t> et al. treat problem as sub-space clustering</a:t>
            </a:r>
          </a:p>
        </p:txBody>
      </p:sp>
      <p:pic>
        <p:nvPicPr>
          <p:cNvPr id="6" name="Picture 5" descr="Visual-representation-of-the-parcellation-pipelines-with-an-emphasis-on-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4" r="-1772"/>
          <a:stretch/>
        </p:blipFill>
        <p:spPr>
          <a:xfrm>
            <a:off x="6369046" y="4702324"/>
            <a:ext cx="2444528" cy="1602873"/>
          </a:xfrm>
          <a:prstGeom prst="rect">
            <a:avLst/>
          </a:prstGeom>
        </p:spPr>
      </p:pic>
      <p:pic>
        <p:nvPicPr>
          <p:cNvPr id="7" name="Picture 6" descr="MaxMatching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0" t="56833" r="16011" b="12411"/>
          <a:stretch/>
        </p:blipFill>
        <p:spPr>
          <a:xfrm>
            <a:off x="6369046" y="2756646"/>
            <a:ext cx="2355853" cy="169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60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4" y="2756646"/>
            <a:ext cx="8308976" cy="3491753"/>
          </a:xfrm>
        </p:spPr>
        <p:txBody>
          <a:bodyPr>
            <a:noAutofit/>
          </a:bodyPr>
          <a:lstStyle/>
          <a:p>
            <a:r>
              <a:rPr lang="en-US" dirty="0" smtClean="0"/>
              <a:t>How can we:</a:t>
            </a:r>
          </a:p>
          <a:p>
            <a:pPr lvl="1"/>
            <a:r>
              <a:rPr lang="en-US" sz="2000" dirty="0" smtClean="0"/>
              <a:t>Reliably propagate connectivity-based maps to a new subject?</a:t>
            </a:r>
            <a:endParaRPr lang="en-US" sz="2000" dirty="0" smtClean="0"/>
          </a:p>
          <a:p>
            <a:pPr lvl="1"/>
            <a:r>
              <a:rPr lang="en-US" sz="2000" dirty="0" smtClean="0"/>
              <a:t>Take into account the unique connectivity profiles of that subject?</a:t>
            </a:r>
          </a:p>
          <a:p>
            <a:pPr lvl="1"/>
            <a:endParaRPr lang="en-US" sz="2000" dirty="0"/>
          </a:p>
          <a:p>
            <a:r>
              <a:rPr lang="en-US" dirty="0" smtClean="0"/>
              <a:t>Idea:</a:t>
            </a:r>
          </a:p>
          <a:p>
            <a:pPr lvl="1"/>
            <a:r>
              <a:rPr lang="en-US" sz="2000" dirty="0"/>
              <a:t>Combine surface-registration with classification as a two-step process</a:t>
            </a:r>
          </a:p>
          <a:p>
            <a:pPr marL="228600" lvl="1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42367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HCP Data</a:t>
            </a:r>
          </a:p>
          <a:p>
            <a:pPr lvl="1"/>
            <a:r>
              <a:rPr lang="en-US" dirty="0" smtClean="0"/>
              <a:t>Cortical surface mesh</a:t>
            </a:r>
          </a:p>
          <a:p>
            <a:pPr lvl="1"/>
            <a:r>
              <a:rPr lang="en-US" dirty="0" smtClean="0"/>
              <a:t>HCP multi-modal cortical maps (</a:t>
            </a:r>
            <a:r>
              <a:rPr lang="en-US" dirty="0" err="1" smtClean="0"/>
              <a:t>Glasser</a:t>
            </a:r>
            <a:r>
              <a:rPr lang="en-US" dirty="0" smtClean="0"/>
              <a:t>) mapped to surface (training data)</a:t>
            </a:r>
          </a:p>
          <a:p>
            <a:pPr lvl="1"/>
            <a:r>
              <a:rPr lang="en-US" dirty="0" smtClean="0"/>
              <a:t>Resting-state time series mapped to surface</a:t>
            </a:r>
          </a:p>
          <a:p>
            <a:pPr lvl="1"/>
            <a:r>
              <a:rPr lang="en-US" dirty="0" smtClean="0"/>
              <a:t>Diffusion data</a:t>
            </a:r>
          </a:p>
        </p:txBody>
      </p:sp>
    </p:spTree>
    <p:extLst>
      <p:ext uri="{BB962C8B-B14F-4D97-AF65-F5344CB8AC3E}">
        <p14:creationId xmlns:p14="http://schemas.microsoft.com/office/powerpoint/2010/main" val="3544857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Classifier </a:t>
            </a:r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Correlation matrix </a:t>
            </a:r>
            <a:r>
              <a:rPr lang="en-US" dirty="0" smtClean="0"/>
              <a:t>(N x N)</a:t>
            </a:r>
          </a:p>
          <a:p>
            <a:pPr lvl="1"/>
            <a:r>
              <a:rPr lang="en-US" dirty="0" smtClean="0"/>
              <a:t>Probabilistic </a:t>
            </a:r>
            <a:r>
              <a:rPr lang="en-US" dirty="0" err="1" smtClean="0"/>
              <a:t>t</a:t>
            </a:r>
            <a:r>
              <a:rPr lang="en-US" dirty="0" err="1" smtClean="0"/>
              <a:t>ractography</a:t>
            </a:r>
            <a:r>
              <a:rPr lang="en-US" dirty="0" smtClean="0"/>
              <a:t> streamline count matrix (</a:t>
            </a:r>
            <a:r>
              <a:rPr lang="en-US" dirty="0"/>
              <a:t>N</a:t>
            </a:r>
            <a:r>
              <a:rPr lang="en-US" dirty="0" smtClean="0"/>
              <a:t> </a:t>
            </a:r>
            <a:r>
              <a:rPr lang="en-US" dirty="0" smtClean="0"/>
              <a:t>x N</a:t>
            </a:r>
            <a:r>
              <a:rPr lang="en-US" dirty="0" smtClean="0"/>
              <a:t>)</a:t>
            </a:r>
            <a:endParaRPr lang="en-US" dirty="0" smtClean="0"/>
          </a:p>
          <a:p>
            <a:pPr lvl="2"/>
            <a:endParaRPr lang="en-US" dirty="0"/>
          </a:p>
          <a:p>
            <a:r>
              <a:rPr lang="en-US" dirty="0" smtClean="0"/>
              <a:t>Aggregate </a:t>
            </a:r>
            <a:r>
              <a:rPr lang="en-US" dirty="0" smtClean="0"/>
              <a:t>(1 x N) vectors over </a:t>
            </a:r>
            <a:r>
              <a:rPr lang="en-US" dirty="0" err="1" smtClean="0"/>
              <a:t>FreeSurfer</a:t>
            </a:r>
            <a:r>
              <a:rPr lang="en-US" dirty="0" smtClean="0"/>
              <a:t> atlas </a:t>
            </a:r>
            <a:r>
              <a:rPr lang="en-US" dirty="0" smtClean="0"/>
              <a:t>regions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 smtClean="0"/>
              <a:t>(N x </a:t>
            </a:r>
            <a:r>
              <a:rPr lang="en-US" dirty="0" smtClean="0"/>
              <a:t>(V </a:t>
            </a:r>
            <a:r>
              <a:rPr lang="en-US" dirty="0" smtClean="0"/>
              <a:t>= 75</a:t>
            </a:r>
            <a:r>
              <a:rPr lang="en-US" dirty="0" smtClean="0"/>
              <a:t>))</a:t>
            </a:r>
            <a:endParaRPr lang="en-US" dirty="0" smtClean="0"/>
          </a:p>
          <a:p>
            <a:pPr lvl="1"/>
            <a:r>
              <a:rPr lang="en-US" dirty="0" smtClean="0"/>
              <a:t>Connectivity to region instead of connectivity to surface points</a:t>
            </a:r>
          </a:p>
          <a:p>
            <a:pPr lvl="1"/>
            <a:r>
              <a:rPr lang="en-US" dirty="0" smtClean="0"/>
              <a:t>Surface mesh agnostic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4025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po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Expo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3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93000"/>
                <a:satMod val="130000"/>
              </a:schemeClr>
            </a:gs>
            <a:gs pos="60000">
              <a:schemeClr val="phClr">
                <a:tint val="80000"/>
                <a:shade val="93000"/>
                <a:satMod val="130000"/>
              </a:schemeClr>
            </a:gs>
            <a:gs pos="100000">
              <a:schemeClr val="phClr">
                <a:tint val="50000"/>
                <a:shade val="94000"/>
                <a:alpha val="100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34925" cap="flat" cmpd="sng" algn="ctr"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8600000" scaled="0"/>
          </a:gra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C0C0C0">
                <a:alpha val="75000"/>
              </a:srgbClr>
            </a:innerShdw>
            <a:outerShdw blurRad="63500" dist="38100" dir="5400000" sx="105000" sy="105000" algn="br" rotWithShape="0">
              <a:srgbClr val="000000">
                <a:alpha val="30000"/>
              </a:srgbClr>
            </a:outerShdw>
          </a:effectLst>
        </a:effectStyle>
        <a:effectStyle>
          <a:effectLst>
            <a:innerShdw blurRad="50800" dist="25400" dir="16200000">
              <a:srgbClr val="C0C0C0">
                <a:alpha val="75000"/>
              </a:srgbClr>
            </a:innerShdw>
            <a:reflection blurRad="63500" stA="40000" endPos="50000" dist="127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Expo.thmx</Template>
  <TotalTime>3547</TotalTime>
  <Words>3499</Words>
  <Application>Microsoft Macintosh PowerPoint</Application>
  <PresentationFormat>On-screen Show (4:3)</PresentationFormat>
  <Paragraphs>534</Paragraphs>
  <Slides>54</Slides>
  <Notes>52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Expo</vt:lpstr>
      <vt:lpstr>General Exam: Committee Meeting</vt:lpstr>
      <vt:lpstr>Outline</vt:lpstr>
      <vt:lpstr>Part 1: Published and Other Projects</vt:lpstr>
      <vt:lpstr>Applying Cortical Maps to New Data: Background and Motivation</vt:lpstr>
      <vt:lpstr>Applying Cortical Maps to New Data: Background and Motivation</vt:lpstr>
      <vt:lpstr>Applying Cortical Maps to New Data: Why not just re-run clustering algorithms?</vt:lpstr>
      <vt:lpstr>Applying Cortical Maps to New Data: Problem</vt:lpstr>
      <vt:lpstr>Applying Cortical Maps to New Data: Data</vt:lpstr>
      <vt:lpstr>Applying Cortical Maps to New Data: Data</vt:lpstr>
      <vt:lpstr>Applying Cortical Maps to New Data: Surface Registration</vt:lpstr>
      <vt:lpstr>Applying Cortical Maps to New Data: Surface Registration</vt:lpstr>
      <vt:lpstr>Applying Cortical Maps to New Data: Classification</vt:lpstr>
      <vt:lpstr>Applying Cortical Maps to New Data: Classification Models</vt:lpstr>
      <vt:lpstr>Applying Cortical Maps to New Data: Classification Performance Metrics</vt:lpstr>
      <vt:lpstr>Applying Cortical Maps to New Data: Regional Homogeneity</vt:lpstr>
      <vt:lpstr>Applying Cortical Maps to New Data: Regional Homogeneity</vt:lpstr>
      <vt:lpstr>Applying Cortical Maps to New Data: Accuracy</vt:lpstr>
      <vt:lpstr>Applying Cortical Maps to New Data: Summary</vt:lpstr>
      <vt:lpstr>Applying Cortical Maps to New Data: (Possible) Future Work</vt:lpstr>
      <vt:lpstr>Part 2: Current Project</vt:lpstr>
      <vt:lpstr>CBP of Inferior Parietal Lobule: Motivation</vt:lpstr>
      <vt:lpstr>CBP of Inferior Parietal Lobule: Background</vt:lpstr>
      <vt:lpstr>CBP of Inferior Parietal Lobule: Background</vt:lpstr>
      <vt:lpstr>CBP of Inferior Parietal Lobule: Background</vt:lpstr>
      <vt:lpstr>CBP of Inferior Parietal Lobule: Background</vt:lpstr>
      <vt:lpstr>CBP of Inferior Parietal Lobule: Approaches</vt:lpstr>
      <vt:lpstr>CBP of Inferior Parietal Lobule: Spectral Clustering</vt:lpstr>
      <vt:lpstr>CBP of Inferior Parietal Lobule: Spectral Clustering</vt:lpstr>
      <vt:lpstr>CBP of Inferior Parietal Lobule: ddCRP</vt:lpstr>
      <vt:lpstr>CBP of Inferior Parietal Lobule: ddCRP</vt:lpstr>
      <vt:lpstr>CBP of Inferior Parietal Lobule: ddCRP</vt:lpstr>
      <vt:lpstr>CBP of Inferior Parietal Lobule: ddCRP</vt:lpstr>
      <vt:lpstr>CBP of Inferior Parietal Lobule: ddCRP – Very Preliminary</vt:lpstr>
      <vt:lpstr>CBP of Inferior Parietal Lobule: ddCRP Next Steps</vt:lpstr>
      <vt:lpstr>CBP of Inferior Parietal Lobule: Fiber Tracking Problem</vt:lpstr>
      <vt:lpstr>CBP of Inferior Parietal Lobule: Fiber Tracking Problem</vt:lpstr>
      <vt:lpstr>CBP of Inferior Parietal Lobule: Improving Tractography</vt:lpstr>
      <vt:lpstr>CBP of Inferior Parietal Lobule: Streamline Length Distributions</vt:lpstr>
      <vt:lpstr>CBP of Inferior Parietal Lobule: Improving Tractography</vt:lpstr>
      <vt:lpstr>CBP of Inferior Parietal Lobule: Improving Tractography</vt:lpstr>
      <vt:lpstr>CBP of Inferior Parietal Lobule: Next Steps</vt:lpstr>
      <vt:lpstr>Part 3: Planned Projects</vt:lpstr>
      <vt:lpstr>Relationship Between Structural and Functional Parcellations</vt:lpstr>
      <vt:lpstr>Relationship Btw. Struct and Func: Prior Work</vt:lpstr>
      <vt:lpstr>Relationship Between Structural and Functional Parcellations</vt:lpstr>
      <vt:lpstr>Analysis of Fine Scale Connectivity Gradients</vt:lpstr>
      <vt:lpstr>Analysis of Fine Scale Connectivity Gradients</vt:lpstr>
      <vt:lpstr>Analysis of Fine Scale Connectivity Gradients</vt:lpstr>
      <vt:lpstr>Analysis of Fine Scale Connectivity Gradients: Idea</vt:lpstr>
      <vt:lpstr>Analysis of Fine Scale Connectivity Gradients: Idea</vt:lpstr>
      <vt:lpstr>Analysis of Fine Scale Connectivity Gradients: Idea</vt:lpstr>
      <vt:lpstr>Analysis of Fine Scale Connectivity Gradients: Hypothesis</vt:lpstr>
      <vt:lpstr>Analysis of Fine Scale Connectivity Gradients: Hypothesis</vt:lpstr>
      <vt:lpstr>Appendix</vt:lpstr>
    </vt:vector>
  </TitlesOfParts>
  <Company>USC Institute for Neuroimaging and Informatics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Exam: Committee Meeting</dc:title>
  <dc:creator>Kristian Eschenburg</dc:creator>
  <cp:lastModifiedBy>Kristian Eschenburg</cp:lastModifiedBy>
  <cp:revision>329</cp:revision>
  <dcterms:created xsi:type="dcterms:W3CDTF">2018-12-03T04:09:19Z</dcterms:created>
  <dcterms:modified xsi:type="dcterms:W3CDTF">2018-12-06T03:51:10Z</dcterms:modified>
</cp:coreProperties>
</file>